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y="5143500" cx="9144000"/>
  <p:notesSz cx="6858000" cy="9144000"/>
  <p:embeddedFontLst>
    <p:embeddedFont>
      <p:font typeface="Montserrat"/>
      <p:regular r:id="rId74"/>
      <p:bold r:id="rId75"/>
      <p:italic r:id="rId76"/>
      <p:boldItalic r:id="rId77"/>
    </p:embeddedFont>
    <p:embeddedFont>
      <p:font typeface="Roboto Mono"/>
      <p:regular r:id="rId78"/>
      <p:bold r:id="rId79"/>
      <p:italic r:id="rId80"/>
      <p:boldItalic r:id="rId81"/>
    </p:embeddedFont>
    <p:embeddedFont>
      <p:font typeface="Comfortaa"/>
      <p:regular r:id="rId82"/>
      <p:bold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drian Flores Aquino"/>
  <p:cmAuthor clrIdx="1" id="1" initials="" lastIdx="2" name="Nathan Luu"/>
  <p:cmAuthor clrIdx="2" id="2" initials="" lastIdx="2" name="Tony 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3" Type="http://schemas.openxmlformats.org/officeDocument/2006/relationships/font" Target="fonts/Comfortaa-bold.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Mono-italic.fntdata"/><Relationship Id="rId82" Type="http://schemas.openxmlformats.org/officeDocument/2006/relationships/font" Target="fonts/Comfortaa-regular.fntdata"/><Relationship Id="rId81" Type="http://schemas.openxmlformats.org/officeDocument/2006/relationships/font" Target="fonts/RobotoMon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Montserrat-bold.fntdata"/><Relationship Id="rId30" Type="http://schemas.openxmlformats.org/officeDocument/2006/relationships/slide" Target="slides/slide23.xml"/><Relationship Id="rId74" Type="http://schemas.openxmlformats.org/officeDocument/2006/relationships/font" Target="fonts/Montserrat-regular.fntdata"/><Relationship Id="rId33" Type="http://schemas.openxmlformats.org/officeDocument/2006/relationships/slide" Target="slides/slide26.xml"/><Relationship Id="rId77" Type="http://schemas.openxmlformats.org/officeDocument/2006/relationships/font" Target="fonts/Montserrat-boldItalic.fntdata"/><Relationship Id="rId32" Type="http://schemas.openxmlformats.org/officeDocument/2006/relationships/slide" Target="slides/slide25.xml"/><Relationship Id="rId76" Type="http://schemas.openxmlformats.org/officeDocument/2006/relationships/font" Target="fonts/Montserrat-italic.fntdata"/><Relationship Id="rId35" Type="http://schemas.openxmlformats.org/officeDocument/2006/relationships/slide" Target="slides/slide28.xml"/><Relationship Id="rId79" Type="http://schemas.openxmlformats.org/officeDocument/2006/relationships/font" Target="fonts/RobotoMono-bold.fntdata"/><Relationship Id="rId34" Type="http://schemas.openxmlformats.org/officeDocument/2006/relationships/slide" Target="slides/slide27.xml"/><Relationship Id="rId78" Type="http://schemas.openxmlformats.org/officeDocument/2006/relationships/font" Target="fonts/RobotoMono-regular.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4T02:59:18.933">
    <p:pos x="6000" y="0"/>
    <p:text>Change background to all the slides 9-25</p:text>
  </p:cm>
  <p:cm authorId="0" idx="2" dt="2024-12-04T02:59:18.933">
    <p:pos x="6000" y="0"/>
    <p:text>Make explanations shorter, don't go into deep detail. (Ignore explaining each part)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4-11-27T02:09:48.991">
    <p:pos x="196" y="741"/>
    <p:text>what does this mean?</p:text>
  </p:cm>
  <p:cm authorId="2" idx="1" dt="2024-11-27T02:09:48.991">
    <p:pos x="196" y="741"/>
    <p:text>when we wrote on the board what we came up with i noticed we all didn't have the same idea on how emails worked we all had different ideas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4-11-27T02:09:05.465">
    <p:pos x="222" y="725"/>
    <p:text>Internet?</p:text>
  </p:cm>
  <p:cm authorId="2" idx="2" dt="2024-11-27T02:09:05.465">
    <p:pos x="222" y="725"/>
    <p:text>Looking through our old chats many of us were new to these topics and we were asked to try and learn more about these topics, what im mainly referencing is those videos you posted in the server one of them was Cat explains DNS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sa.gov/wp-content/uploads/2023/09/dtn-tutorial-v3.2-0.pdf#page=15"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 Contreras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1999c37020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1999c37020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[Adrian]</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Message Transfer Agent, or MTA, is responsible for getting an email closer to its final destination. Emails pass through a series of MTAs in a process called relaying. The email is routed to an MTA progressively closer to the recipient’s domain at each hop. Once the email reaches the final MTA for the destination domain, it hands off the message to a Message Delivery Agent (MDA), which ensures the email is stored and made available for retrieval by the recipient. This process is similar to routing on a network, with each step ensuring the message gets closer to its target.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bedbda86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bedbda86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[Jeremy]</a:t>
            </a:r>
            <a:endParaRPr/>
          </a:p>
          <a:p>
            <a:pPr indent="0" lvl="0" marL="0" rtl="0" algn="l">
              <a:spcBef>
                <a:spcPts val="0"/>
              </a:spcBef>
              <a:spcAft>
                <a:spcPts val="0"/>
              </a:spcAft>
              <a:buNone/>
            </a:pPr>
            <a:r>
              <a:rPr lang="en">
                <a:solidFill>
                  <a:schemeClr val="dk1"/>
                </a:solidFill>
              </a:rPr>
              <a:t>"When relaying emails, two key questions are: </a:t>
            </a:r>
            <a:r>
              <a:rPr b="1" lang="en">
                <a:solidFill>
                  <a:schemeClr val="dk1"/>
                </a:solidFill>
              </a:rPr>
              <a:t>what protocol is used</a:t>
            </a:r>
            <a:r>
              <a:rPr lang="en">
                <a:solidFill>
                  <a:schemeClr val="dk1"/>
                </a:solidFill>
              </a:rPr>
              <a:t> and </a:t>
            </a:r>
            <a:r>
              <a:rPr b="1" lang="en">
                <a:solidFill>
                  <a:schemeClr val="dk1"/>
                </a:solidFill>
              </a:rPr>
              <a:t>where should the message go next</a:t>
            </a:r>
            <a:r>
              <a:rPr lang="en">
                <a:solidFill>
                  <a:schemeClr val="dk1"/>
                </a:solidFill>
              </a:rPr>
              <a:t>? SMTP over TCP port 25 is always used for relaying. To determine the next mail server, MTAs rely on DNS to find the recipient domain’s MX record."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1999c37020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1999c37020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[Jeremy]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00">
                <a:solidFill>
                  <a:schemeClr val="dk1"/>
                </a:solidFill>
              </a:rPr>
              <a:t>"SMTP is an application protocol used for email relay, operating over TCP port 25. It’s a 'chatty' protocol, where the sender’s MTA communicates with another MTA through a sequence of commands and responses. The process starts with EHLO to introduce the server, followed by MAIL FROM and RCPT TO to specify the sender and recipient. The DATA command transmits the email content, and the session ends with QUIT. Each step is acknowledged to ensure proper delivery.“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bedbda86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bedbda86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Anderson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999c37020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999c37020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Anderson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999c37020_2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999c37020_2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Anderson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999c37020_2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999c37020_2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Anderson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1bedbda86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1bedbda86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94f9c6684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94f9c6684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Sophia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94f9c6684_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94f9c6684_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Sophia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1999c3702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1999c3702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section will be used as a small introduction of the Teasm: Brian Contreras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194f9c6684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194f9c6684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Sophia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94f9c6684_7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194f9c6684_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Sophia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194f9c6684_3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194f9c6684_3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Lance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194f9c6684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194f9c6684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Section 3 - Lance and Sophia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1aded44b10_5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1aded44b10_5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Lance</a:t>
            </a:r>
            <a:br>
              <a:rPr lang="en"/>
            </a:br>
            <a:r>
              <a:rPr lang="en"/>
              <a:t>Based on diagram from page 10 https://www.usenix.org/legacy/events/lisa09/tech/slides/scott.pdf#page=10</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aded44b10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1aded44b10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Section 3 - Lance and Sophia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1aded44b10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1aded44b10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Section 4</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194f9c6684_3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194f9c6684_3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194f9c6684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94f9c6684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194f9c6684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194f9c6684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1999c37020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1999c37020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Really Brief overview of the project ( Brian Contreras)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194f9c6684_3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194f9c6684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Lance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194f9c6684_7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194f9c6684_7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Lance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be08bf8dc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1be08bf8d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 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1aded44b1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1aded44b1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4 - slide 1(Ryan)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1bedbda86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1bedbda86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3 - Lance and Sophia or Ryan 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1bedbda86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31bedbda86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go back to the end-to-end delivery diagram. Since we could only send when we had an E2E connection, we only managed to send one piece of data and at time t = t</a:t>
            </a:r>
            <a:r>
              <a:rPr baseline="-25000" lang="en">
                <a:solidFill>
                  <a:schemeClr val="dk1"/>
                </a:solidFill>
              </a:rPr>
              <a:t>4</a:t>
            </a:r>
            <a:r>
              <a:rPr lang="en">
                <a:solidFill>
                  <a:schemeClr val="dk1"/>
                </a:solidFill>
              </a:rPr>
              <a: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diagram from page 10 https://www.usenix.org/legacy/events/lisa09/tech/slides/scott.pdf#page=10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31bedbda86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1bedbda86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contrast, if the nodes in between the source and destination can hold the data for us, not only does the data arrive at the destination earlier (at time t = t</a:t>
            </a:r>
            <a:r>
              <a:rPr baseline="-25000" lang="en">
                <a:solidFill>
                  <a:schemeClr val="dk1"/>
                </a:solidFill>
              </a:rPr>
              <a:t>2</a:t>
            </a:r>
            <a:r>
              <a:rPr lang="en">
                <a:solidFill>
                  <a:schemeClr val="dk1"/>
                </a:solidFill>
              </a:rPr>
              <a:t>), but we also have more opportunities to send more data (we managed to send 3 pieces of data). So store and forwarding reduces latency and increases throughput.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diagram from page 10 https://www.usenix.org/legacy/events/lisa09/tech/slides/scott.pdf#page=10</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1aded44b10_5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aded44b10_5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https://www.nasa.gov/wp-content/uploads/2023/09/dtn-tutorial-v3.2-0.pdf#page=15</a:t>
            </a:r>
            <a:endParaRPr/>
          </a:p>
          <a:p>
            <a:pPr indent="0" lvl="0" marL="0" rtl="0" algn="l">
              <a:spcBef>
                <a:spcPts val="0"/>
              </a:spcBef>
              <a:spcAft>
                <a:spcPts val="0"/>
              </a:spcAft>
              <a:buNone/>
            </a:pPr>
            <a:r>
              <a:rPr lang="en"/>
              <a:t>Slide 6</a:t>
            </a:r>
            <a:endParaRPr/>
          </a:p>
          <a:p>
            <a:pPr indent="0" lvl="0" marL="0" rtl="0" algn="l">
              <a:spcBef>
                <a:spcPts val="0"/>
              </a:spcBef>
              <a:spcAft>
                <a:spcPts val="0"/>
              </a:spcAft>
              <a:buNone/>
            </a:pPr>
            <a:r>
              <a:rPr lang="en"/>
              <a:t>Nick</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1aded44b10_5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1aded44b10_5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7</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31bedbda86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31bedbda86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bedbda86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bedbda86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Brian Contreras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190bedcd4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190bedcd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190bedcd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190bedcd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190bedcd4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190bedcd4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190bedcd4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190bedcd4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190bedcd4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190bedcd4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1c4684dc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1c4684dc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190bedcd4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190bedcd4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1c4684dcc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1c4684dcc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1999c37020_2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1999c37020_2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190bedcd4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3190bedcd4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999c37020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999c37020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31c4684dcc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31c4684dcc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 3 - Lance and Sophia or Ryan 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3190bedcd4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3190bedcd4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3190bedcd4e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3190bedcd4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3190bedcd4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3190bedcd4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190bedcd4e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3190bedcd4e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3190bedcd4e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3190bedcd4e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31a7a0593c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31a7a0593c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3190bedcd4e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3190bedcd4e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31c224ea06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31c224ea06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3194f9c6684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3194f9c6684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bedbda86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bedbda86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3194f9c6684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3194f9c6684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3194f9c6684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3194f9c6684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3194f9c6684_1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3194f9c6684_1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1c37e631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31c37e631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Antonio</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1999c37020_2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31999c37020_2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Antonio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31999c37020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31999c37020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1999c37020_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31999c37020_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1999c37020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1999c37020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[Adrian]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999c37020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999c37020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999c37020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999c37020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[Adrian]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1" name="Google Shape;61;p15"/>
          <p:cNvPicPr preferRelativeResize="0"/>
          <p:nvPr/>
        </p:nvPicPr>
        <p:blipFill>
          <a:blip r:embed="rId2">
            <a:alphaModFix/>
          </a:blip>
          <a:stretch>
            <a:fillRect/>
          </a:stretch>
        </p:blipFill>
        <p:spPr>
          <a:xfrm rot="1934634">
            <a:off x="-1116659" y="-1905026"/>
            <a:ext cx="3857622" cy="5143496"/>
          </a:xfrm>
          <a:prstGeom prst="rect">
            <a:avLst/>
          </a:prstGeom>
          <a:noFill/>
          <a:ln>
            <a:noFill/>
          </a:ln>
        </p:spPr>
      </p:pic>
      <p:pic>
        <p:nvPicPr>
          <p:cNvPr id="62" name="Google Shape;62;p15"/>
          <p:cNvPicPr preferRelativeResize="0"/>
          <p:nvPr/>
        </p:nvPicPr>
        <p:blipFill>
          <a:blip r:embed="rId2">
            <a:alphaModFix/>
          </a:blip>
          <a:stretch>
            <a:fillRect/>
          </a:stretch>
        </p:blipFill>
        <p:spPr>
          <a:xfrm rot="1960351">
            <a:off x="5986190" y="1909174"/>
            <a:ext cx="3857623" cy="5143497"/>
          </a:xfrm>
          <a:prstGeom prst="rect">
            <a:avLst/>
          </a:prstGeom>
          <a:noFill/>
          <a:ln>
            <a:noFill/>
          </a:ln>
        </p:spPr>
      </p:pic>
      <p:pic>
        <p:nvPicPr>
          <p:cNvPr id="63" name="Google Shape;63;p15"/>
          <p:cNvPicPr preferRelativeResize="0"/>
          <p:nvPr/>
        </p:nvPicPr>
        <p:blipFill rotWithShape="1">
          <a:blip r:embed="rId3">
            <a:alphaModFix/>
          </a:blip>
          <a:srcRect b="44347" l="32622" r="40176" t="36652"/>
          <a:stretch/>
        </p:blipFill>
        <p:spPr>
          <a:xfrm>
            <a:off x="8548100" y="2812475"/>
            <a:ext cx="548701" cy="51104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rgbClr val="FCDF99"/>
        </a:solidFill>
      </p:bgPr>
    </p:bg>
    <p:spTree>
      <p:nvGrpSpPr>
        <p:cNvPr id="64" name="Shape 64"/>
        <p:cNvGrpSpPr/>
        <p:nvPr/>
      </p:nvGrpSpPr>
      <p:grpSpPr>
        <a:xfrm>
          <a:off x="0" y="0"/>
          <a:ext cx="0" cy="0"/>
          <a:chOff x="0" y="0"/>
          <a:chExt cx="0" cy="0"/>
        </a:xfrm>
      </p:grpSpPr>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28273D"/>
              </a:buClr>
              <a:buSzPts val="2800"/>
              <a:buNone/>
              <a:defRPr>
                <a:solidFill>
                  <a:srgbClr val="28273D"/>
                </a:solidFill>
              </a:defRPr>
            </a:lvl1pPr>
            <a:lvl2pPr lvl="1">
              <a:spcBef>
                <a:spcPts val="0"/>
              </a:spcBef>
              <a:spcAft>
                <a:spcPts val="0"/>
              </a:spcAft>
              <a:buClr>
                <a:srgbClr val="28273D"/>
              </a:buClr>
              <a:buSzPts val="2800"/>
              <a:buNone/>
              <a:defRPr>
                <a:solidFill>
                  <a:srgbClr val="28273D"/>
                </a:solidFill>
              </a:defRPr>
            </a:lvl2pPr>
            <a:lvl3pPr lvl="2">
              <a:spcBef>
                <a:spcPts val="0"/>
              </a:spcBef>
              <a:spcAft>
                <a:spcPts val="0"/>
              </a:spcAft>
              <a:buClr>
                <a:srgbClr val="28273D"/>
              </a:buClr>
              <a:buSzPts val="2800"/>
              <a:buNone/>
              <a:defRPr>
                <a:solidFill>
                  <a:srgbClr val="28273D"/>
                </a:solidFill>
              </a:defRPr>
            </a:lvl3pPr>
            <a:lvl4pPr lvl="3">
              <a:spcBef>
                <a:spcPts val="0"/>
              </a:spcBef>
              <a:spcAft>
                <a:spcPts val="0"/>
              </a:spcAft>
              <a:buClr>
                <a:srgbClr val="28273D"/>
              </a:buClr>
              <a:buSzPts val="2800"/>
              <a:buNone/>
              <a:defRPr>
                <a:solidFill>
                  <a:srgbClr val="28273D"/>
                </a:solidFill>
              </a:defRPr>
            </a:lvl4pPr>
            <a:lvl5pPr lvl="4">
              <a:spcBef>
                <a:spcPts val="0"/>
              </a:spcBef>
              <a:spcAft>
                <a:spcPts val="0"/>
              </a:spcAft>
              <a:buClr>
                <a:srgbClr val="28273D"/>
              </a:buClr>
              <a:buSzPts val="2800"/>
              <a:buNone/>
              <a:defRPr>
                <a:solidFill>
                  <a:srgbClr val="28273D"/>
                </a:solidFill>
              </a:defRPr>
            </a:lvl5pPr>
            <a:lvl6pPr lvl="5">
              <a:spcBef>
                <a:spcPts val="0"/>
              </a:spcBef>
              <a:spcAft>
                <a:spcPts val="0"/>
              </a:spcAft>
              <a:buClr>
                <a:srgbClr val="28273D"/>
              </a:buClr>
              <a:buSzPts val="2800"/>
              <a:buNone/>
              <a:defRPr>
                <a:solidFill>
                  <a:srgbClr val="28273D"/>
                </a:solidFill>
              </a:defRPr>
            </a:lvl6pPr>
            <a:lvl7pPr lvl="6">
              <a:spcBef>
                <a:spcPts val="0"/>
              </a:spcBef>
              <a:spcAft>
                <a:spcPts val="0"/>
              </a:spcAft>
              <a:buClr>
                <a:srgbClr val="28273D"/>
              </a:buClr>
              <a:buSzPts val="2800"/>
              <a:buNone/>
              <a:defRPr>
                <a:solidFill>
                  <a:srgbClr val="28273D"/>
                </a:solidFill>
              </a:defRPr>
            </a:lvl7pPr>
            <a:lvl8pPr lvl="7">
              <a:spcBef>
                <a:spcPts val="0"/>
              </a:spcBef>
              <a:spcAft>
                <a:spcPts val="0"/>
              </a:spcAft>
              <a:buClr>
                <a:srgbClr val="28273D"/>
              </a:buClr>
              <a:buSzPts val="2800"/>
              <a:buNone/>
              <a:defRPr>
                <a:solidFill>
                  <a:srgbClr val="28273D"/>
                </a:solidFill>
              </a:defRPr>
            </a:lvl8pPr>
            <a:lvl9pPr lvl="8">
              <a:spcBef>
                <a:spcPts val="0"/>
              </a:spcBef>
              <a:spcAft>
                <a:spcPts val="0"/>
              </a:spcAft>
              <a:buClr>
                <a:srgbClr val="28273D"/>
              </a:buClr>
              <a:buSzPts val="2800"/>
              <a:buNone/>
              <a:defRPr>
                <a:solidFill>
                  <a:srgbClr val="28273D"/>
                </a:solidFill>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rgbClr val="28273D"/>
              </a:buClr>
              <a:buSzPts val="1800"/>
              <a:buChar char="●"/>
              <a:defRPr>
                <a:solidFill>
                  <a:srgbClr val="28273D"/>
                </a:solidFill>
              </a:defRPr>
            </a:lvl1pPr>
            <a:lvl2pPr indent="-317500" lvl="1" marL="914400">
              <a:spcBef>
                <a:spcPts val="0"/>
              </a:spcBef>
              <a:spcAft>
                <a:spcPts val="0"/>
              </a:spcAft>
              <a:buClr>
                <a:srgbClr val="28273D"/>
              </a:buClr>
              <a:buSzPts val="1400"/>
              <a:buChar char="○"/>
              <a:defRPr>
                <a:solidFill>
                  <a:srgbClr val="28273D"/>
                </a:solidFill>
              </a:defRPr>
            </a:lvl2pPr>
            <a:lvl3pPr indent="-317500" lvl="2" marL="1371600">
              <a:spcBef>
                <a:spcPts val="0"/>
              </a:spcBef>
              <a:spcAft>
                <a:spcPts val="0"/>
              </a:spcAft>
              <a:buClr>
                <a:srgbClr val="28273D"/>
              </a:buClr>
              <a:buSzPts val="1400"/>
              <a:buChar char="■"/>
              <a:defRPr>
                <a:solidFill>
                  <a:srgbClr val="28273D"/>
                </a:solidFill>
              </a:defRPr>
            </a:lvl3pPr>
            <a:lvl4pPr indent="-317500" lvl="3" marL="1828800">
              <a:spcBef>
                <a:spcPts val="0"/>
              </a:spcBef>
              <a:spcAft>
                <a:spcPts val="0"/>
              </a:spcAft>
              <a:buClr>
                <a:srgbClr val="28273D"/>
              </a:buClr>
              <a:buSzPts val="1400"/>
              <a:buChar char="●"/>
              <a:defRPr>
                <a:solidFill>
                  <a:srgbClr val="28273D"/>
                </a:solidFill>
              </a:defRPr>
            </a:lvl4pPr>
            <a:lvl5pPr indent="-317500" lvl="4" marL="2286000">
              <a:spcBef>
                <a:spcPts val="0"/>
              </a:spcBef>
              <a:spcAft>
                <a:spcPts val="0"/>
              </a:spcAft>
              <a:buClr>
                <a:srgbClr val="28273D"/>
              </a:buClr>
              <a:buSzPts val="1400"/>
              <a:buChar char="○"/>
              <a:defRPr>
                <a:solidFill>
                  <a:srgbClr val="28273D"/>
                </a:solidFill>
              </a:defRPr>
            </a:lvl5pPr>
            <a:lvl6pPr indent="-317500" lvl="5" marL="2743200">
              <a:spcBef>
                <a:spcPts val="0"/>
              </a:spcBef>
              <a:spcAft>
                <a:spcPts val="0"/>
              </a:spcAft>
              <a:buClr>
                <a:srgbClr val="28273D"/>
              </a:buClr>
              <a:buSzPts val="1400"/>
              <a:buChar char="■"/>
              <a:defRPr>
                <a:solidFill>
                  <a:srgbClr val="28273D"/>
                </a:solidFill>
              </a:defRPr>
            </a:lvl6pPr>
            <a:lvl7pPr indent="-317500" lvl="6" marL="3200400">
              <a:spcBef>
                <a:spcPts val="0"/>
              </a:spcBef>
              <a:spcAft>
                <a:spcPts val="0"/>
              </a:spcAft>
              <a:buClr>
                <a:srgbClr val="28273D"/>
              </a:buClr>
              <a:buSzPts val="1400"/>
              <a:buChar char="●"/>
              <a:defRPr>
                <a:solidFill>
                  <a:srgbClr val="28273D"/>
                </a:solidFill>
              </a:defRPr>
            </a:lvl7pPr>
            <a:lvl8pPr indent="-317500" lvl="7" marL="3657600">
              <a:spcBef>
                <a:spcPts val="0"/>
              </a:spcBef>
              <a:spcAft>
                <a:spcPts val="0"/>
              </a:spcAft>
              <a:buClr>
                <a:srgbClr val="28273D"/>
              </a:buClr>
              <a:buSzPts val="1400"/>
              <a:buChar char="○"/>
              <a:defRPr>
                <a:solidFill>
                  <a:srgbClr val="28273D"/>
                </a:solidFill>
              </a:defRPr>
            </a:lvl8pPr>
            <a:lvl9pPr indent="-317500" lvl="8" marL="4114800">
              <a:spcBef>
                <a:spcPts val="0"/>
              </a:spcBef>
              <a:spcAft>
                <a:spcPts val="0"/>
              </a:spcAft>
              <a:buClr>
                <a:srgbClr val="28273D"/>
              </a:buClr>
              <a:buSzPts val="1400"/>
              <a:buChar char="■"/>
              <a:defRPr>
                <a:solidFill>
                  <a:srgbClr val="28273D"/>
                </a:solidFill>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rgbClr val="FCDF99"/>
        </a:solidFill>
      </p:bgPr>
    </p:bg>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28273D"/>
              </a:buClr>
              <a:buSzPts val="2800"/>
              <a:buNone/>
              <a:defRPr>
                <a:solidFill>
                  <a:srgbClr val="28273D"/>
                </a:solidFill>
              </a:defRPr>
            </a:lvl1pPr>
            <a:lvl2pPr lvl="1">
              <a:spcBef>
                <a:spcPts val="0"/>
              </a:spcBef>
              <a:spcAft>
                <a:spcPts val="0"/>
              </a:spcAft>
              <a:buClr>
                <a:srgbClr val="28273D"/>
              </a:buClr>
              <a:buSzPts val="2800"/>
              <a:buNone/>
              <a:defRPr>
                <a:solidFill>
                  <a:srgbClr val="28273D"/>
                </a:solidFill>
              </a:defRPr>
            </a:lvl2pPr>
            <a:lvl3pPr lvl="2">
              <a:spcBef>
                <a:spcPts val="0"/>
              </a:spcBef>
              <a:spcAft>
                <a:spcPts val="0"/>
              </a:spcAft>
              <a:buClr>
                <a:srgbClr val="28273D"/>
              </a:buClr>
              <a:buSzPts val="2800"/>
              <a:buNone/>
              <a:defRPr>
                <a:solidFill>
                  <a:srgbClr val="28273D"/>
                </a:solidFill>
              </a:defRPr>
            </a:lvl3pPr>
            <a:lvl4pPr lvl="3">
              <a:spcBef>
                <a:spcPts val="0"/>
              </a:spcBef>
              <a:spcAft>
                <a:spcPts val="0"/>
              </a:spcAft>
              <a:buClr>
                <a:srgbClr val="28273D"/>
              </a:buClr>
              <a:buSzPts val="2800"/>
              <a:buNone/>
              <a:defRPr>
                <a:solidFill>
                  <a:srgbClr val="28273D"/>
                </a:solidFill>
              </a:defRPr>
            </a:lvl4pPr>
            <a:lvl5pPr lvl="4">
              <a:spcBef>
                <a:spcPts val="0"/>
              </a:spcBef>
              <a:spcAft>
                <a:spcPts val="0"/>
              </a:spcAft>
              <a:buClr>
                <a:srgbClr val="28273D"/>
              </a:buClr>
              <a:buSzPts val="2800"/>
              <a:buNone/>
              <a:defRPr>
                <a:solidFill>
                  <a:srgbClr val="28273D"/>
                </a:solidFill>
              </a:defRPr>
            </a:lvl5pPr>
            <a:lvl6pPr lvl="5">
              <a:spcBef>
                <a:spcPts val="0"/>
              </a:spcBef>
              <a:spcAft>
                <a:spcPts val="0"/>
              </a:spcAft>
              <a:buClr>
                <a:srgbClr val="28273D"/>
              </a:buClr>
              <a:buSzPts val="2800"/>
              <a:buNone/>
              <a:defRPr>
                <a:solidFill>
                  <a:srgbClr val="28273D"/>
                </a:solidFill>
              </a:defRPr>
            </a:lvl6pPr>
            <a:lvl7pPr lvl="6">
              <a:spcBef>
                <a:spcPts val="0"/>
              </a:spcBef>
              <a:spcAft>
                <a:spcPts val="0"/>
              </a:spcAft>
              <a:buClr>
                <a:srgbClr val="28273D"/>
              </a:buClr>
              <a:buSzPts val="2800"/>
              <a:buNone/>
              <a:defRPr>
                <a:solidFill>
                  <a:srgbClr val="28273D"/>
                </a:solidFill>
              </a:defRPr>
            </a:lvl7pPr>
            <a:lvl8pPr lvl="7">
              <a:spcBef>
                <a:spcPts val="0"/>
              </a:spcBef>
              <a:spcAft>
                <a:spcPts val="0"/>
              </a:spcAft>
              <a:buClr>
                <a:srgbClr val="28273D"/>
              </a:buClr>
              <a:buSzPts val="2800"/>
              <a:buNone/>
              <a:defRPr>
                <a:solidFill>
                  <a:srgbClr val="28273D"/>
                </a:solidFill>
              </a:defRPr>
            </a:lvl8pPr>
            <a:lvl9pPr lvl="8">
              <a:spcBef>
                <a:spcPts val="0"/>
              </a:spcBef>
              <a:spcAft>
                <a:spcPts val="0"/>
              </a:spcAft>
              <a:buClr>
                <a:srgbClr val="28273D"/>
              </a:buClr>
              <a:buSzPts val="2800"/>
              <a:buNone/>
              <a:defRPr>
                <a:solidFill>
                  <a:srgbClr val="28273D"/>
                </a:solidFill>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28273D"/>
              </a:buClr>
              <a:buSzPts val="1400"/>
              <a:buChar char="●"/>
              <a:defRPr sz="1400">
                <a:solidFill>
                  <a:srgbClr val="28273D"/>
                </a:solidFill>
              </a:defRPr>
            </a:lvl1pPr>
            <a:lvl2pPr indent="-304800" lvl="1" marL="914400">
              <a:spcBef>
                <a:spcPts val="0"/>
              </a:spcBef>
              <a:spcAft>
                <a:spcPts val="0"/>
              </a:spcAft>
              <a:buClr>
                <a:srgbClr val="28273D"/>
              </a:buClr>
              <a:buSzPts val="1200"/>
              <a:buChar char="○"/>
              <a:defRPr sz="1200">
                <a:solidFill>
                  <a:srgbClr val="28273D"/>
                </a:solidFill>
              </a:defRPr>
            </a:lvl2pPr>
            <a:lvl3pPr indent="-304800" lvl="2" marL="1371600">
              <a:spcBef>
                <a:spcPts val="0"/>
              </a:spcBef>
              <a:spcAft>
                <a:spcPts val="0"/>
              </a:spcAft>
              <a:buClr>
                <a:srgbClr val="28273D"/>
              </a:buClr>
              <a:buSzPts val="1200"/>
              <a:buChar char="■"/>
              <a:defRPr sz="1200">
                <a:solidFill>
                  <a:srgbClr val="28273D"/>
                </a:solidFill>
              </a:defRPr>
            </a:lvl3pPr>
            <a:lvl4pPr indent="-304800" lvl="3" marL="1828800">
              <a:spcBef>
                <a:spcPts val="0"/>
              </a:spcBef>
              <a:spcAft>
                <a:spcPts val="0"/>
              </a:spcAft>
              <a:buClr>
                <a:srgbClr val="28273D"/>
              </a:buClr>
              <a:buSzPts val="1200"/>
              <a:buChar char="●"/>
              <a:defRPr sz="1200">
                <a:solidFill>
                  <a:srgbClr val="28273D"/>
                </a:solidFill>
              </a:defRPr>
            </a:lvl4pPr>
            <a:lvl5pPr indent="-304800" lvl="4" marL="2286000">
              <a:spcBef>
                <a:spcPts val="0"/>
              </a:spcBef>
              <a:spcAft>
                <a:spcPts val="0"/>
              </a:spcAft>
              <a:buClr>
                <a:srgbClr val="28273D"/>
              </a:buClr>
              <a:buSzPts val="1200"/>
              <a:buChar char="○"/>
              <a:defRPr sz="1200">
                <a:solidFill>
                  <a:srgbClr val="28273D"/>
                </a:solidFill>
              </a:defRPr>
            </a:lvl5pPr>
            <a:lvl6pPr indent="-304800" lvl="5" marL="2743200">
              <a:spcBef>
                <a:spcPts val="0"/>
              </a:spcBef>
              <a:spcAft>
                <a:spcPts val="0"/>
              </a:spcAft>
              <a:buClr>
                <a:srgbClr val="28273D"/>
              </a:buClr>
              <a:buSzPts val="1200"/>
              <a:buChar char="■"/>
              <a:defRPr sz="1200">
                <a:solidFill>
                  <a:srgbClr val="28273D"/>
                </a:solidFill>
              </a:defRPr>
            </a:lvl6pPr>
            <a:lvl7pPr indent="-304800" lvl="6" marL="3200400">
              <a:spcBef>
                <a:spcPts val="0"/>
              </a:spcBef>
              <a:spcAft>
                <a:spcPts val="0"/>
              </a:spcAft>
              <a:buClr>
                <a:srgbClr val="28273D"/>
              </a:buClr>
              <a:buSzPts val="1200"/>
              <a:buChar char="●"/>
              <a:defRPr sz="1200">
                <a:solidFill>
                  <a:srgbClr val="28273D"/>
                </a:solidFill>
              </a:defRPr>
            </a:lvl7pPr>
            <a:lvl8pPr indent="-304800" lvl="7" marL="3657600">
              <a:spcBef>
                <a:spcPts val="0"/>
              </a:spcBef>
              <a:spcAft>
                <a:spcPts val="0"/>
              </a:spcAft>
              <a:buClr>
                <a:srgbClr val="28273D"/>
              </a:buClr>
              <a:buSzPts val="1200"/>
              <a:buChar char="○"/>
              <a:defRPr sz="1200">
                <a:solidFill>
                  <a:srgbClr val="28273D"/>
                </a:solidFill>
              </a:defRPr>
            </a:lvl8pPr>
            <a:lvl9pPr indent="-304800" lvl="8" marL="4114800">
              <a:spcBef>
                <a:spcPts val="0"/>
              </a:spcBef>
              <a:spcAft>
                <a:spcPts val="0"/>
              </a:spcAft>
              <a:buClr>
                <a:srgbClr val="28273D"/>
              </a:buClr>
              <a:buSzPts val="1200"/>
              <a:buChar char="■"/>
              <a:defRPr sz="1200">
                <a:solidFill>
                  <a:srgbClr val="28273D"/>
                </a:solidFill>
              </a:defRPr>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28273D"/>
              </a:buClr>
              <a:buSzPts val="1400"/>
              <a:buChar char="●"/>
              <a:defRPr sz="1400">
                <a:solidFill>
                  <a:srgbClr val="28273D"/>
                </a:solidFill>
              </a:defRPr>
            </a:lvl1pPr>
            <a:lvl2pPr indent="-304800" lvl="1" marL="914400">
              <a:spcBef>
                <a:spcPts val="0"/>
              </a:spcBef>
              <a:spcAft>
                <a:spcPts val="0"/>
              </a:spcAft>
              <a:buClr>
                <a:srgbClr val="28273D"/>
              </a:buClr>
              <a:buSzPts val="1200"/>
              <a:buChar char="○"/>
              <a:defRPr sz="1200">
                <a:solidFill>
                  <a:srgbClr val="28273D"/>
                </a:solidFill>
              </a:defRPr>
            </a:lvl2pPr>
            <a:lvl3pPr indent="-304800" lvl="2" marL="1371600">
              <a:spcBef>
                <a:spcPts val="0"/>
              </a:spcBef>
              <a:spcAft>
                <a:spcPts val="0"/>
              </a:spcAft>
              <a:buClr>
                <a:srgbClr val="28273D"/>
              </a:buClr>
              <a:buSzPts val="1200"/>
              <a:buChar char="■"/>
              <a:defRPr sz="1200">
                <a:solidFill>
                  <a:srgbClr val="28273D"/>
                </a:solidFill>
              </a:defRPr>
            </a:lvl3pPr>
            <a:lvl4pPr indent="-304800" lvl="3" marL="1828800">
              <a:spcBef>
                <a:spcPts val="0"/>
              </a:spcBef>
              <a:spcAft>
                <a:spcPts val="0"/>
              </a:spcAft>
              <a:buClr>
                <a:srgbClr val="28273D"/>
              </a:buClr>
              <a:buSzPts val="1200"/>
              <a:buChar char="●"/>
              <a:defRPr sz="1200">
                <a:solidFill>
                  <a:srgbClr val="28273D"/>
                </a:solidFill>
              </a:defRPr>
            </a:lvl4pPr>
            <a:lvl5pPr indent="-304800" lvl="4" marL="2286000">
              <a:spcBef>
                <a:spcPts val="0"/>
              </a:spcBef>
              <a:spcAft>
                <a:spcPts val="0"/>
              </a:spcAft>
              <a:buClr>
                <a:srgbClr val="28273D"/>
              </a:buClr>
              <a:buSzPts val="1200"/>
              <a:buChar char="○"/>
              <a:defRPr sz="1200">
                <a:solidFill>
                  <a:srgbClr val="28273D"/>
                </a:solidFill>
              </a:defRPr>
            </a:lvl5pPr>
            <a:lvl6pPr indent="-304800" lvl="5" marL="2743200">
              <a:spcBef>
                <a:spcPts val="0"/>
              </a:spcBef>
              <a:spcAft>
                <a:spcPts val="0"/>
              </a:spcAft>
              <a:buClr>
                <a:srgbClr val="28273D"/>
              </a:buClr>
              <a:buSzPts val="1200"/>
              <a:buChar char="■"/>
              <a:defRPr sz="1200">
                <a:solidFill>
                  <a:srgbClr val="28273D"/>
                </a:solidFill>
              </a:defRPr>
            </a:lvl6pPr>
            <a:lvl7pPr indent="-304800" lvl="6" marL="3200400">
              <a:spcBef>
                <a:spcPts val="0"/>
              </a:spcBef>
              <a:spcAft>
                <a:spcPts val="0"/>
              </a:spcAft>
              <a:buClr>
                <a:srgbClr val="28273D"/>
              </a:buClr>
              <a:buSzPts val="1200"/>
              <a:buChar char="●"/>
              <a:defRPr sz="1200">
                <a:solidFill>
                  <a:srgbClr val="28273D"/>
                </a:solidFill>
              </a:defRPr>
            </a:lvl7pPr>
            <a:lvl8pPr indent="-304800" lvl="7" marL="3657600">
              <a:spcBef>
                <a:spcPts val="0"/>
              </a:spcBef>
              <a:spcAft>
                <a:spcPts val="0"/>
              </a:spcAft>
              <a:buClr>
                <a:srgbClr val="28273D"/>
              </a:buClr>
              <a:buSzPts val="1200"/>
              <a:buChar char="○"/>
              <a:defRPr sz="1200">
                <a:solidFill>
                  <a:srgbClr val="28273D"/>
                </a:solidFill>
              </a:defRPr>
            </a:lvl8pPr>
            <a:lvl9pPr indent="-304800" lvl="8" marL="4114800">
              <a:spcBef>
                <a:spcPts val="0"/>
              </a:spcBef>
              <a:spcAft>
                <a:spcPts val="0"/>
              </a:spcAft>
              <a:buClr>
                <a:srgbClr val="28273D"/>
              </a:buClr>
              <a:buSzPts val="1200"/>
              <a:buChar char="■"/>
              <a:defRPr sz="1200">
                <a:solidFill>
                  <a:srgbClr val="28273D"/>
                </a:solidFill>
              </a:defRPr>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rgbClr val="FCDF99"/>
        </a:solidFill>
      </p:bgPr>
    </p:bg>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28273D"/>
              </a:buClr>
              <a:buSzPts val="2800"/>
              <a:buNone/>
              <a:defRPr>
                <a:solidFill>
                  <a:srgbClr val="28273D"/>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rgbClr val="FCDF99"/>
        </a:solidFill>
      </p:bgPr>
    </p:bg>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Clr>
                <a:srgbClr val="28273D"/>
              </a:buClr>
              <a:buSzPts val="2400"/>
              <a:buNone/>
              <a:defRPr sz="2400">
                <a:solidFill>
                  <a:srgbClr val="28273D"/>
                </a:solidFill>
              </a:defRPr>
            </a:lvl1pPr>
            <a:lvl2pPr lvl="1">
              <a:spcBef>
                <a:spcPts val="0"/>
              </a:spcBef>
              <a:spcAft>
                <a:spcPts val="0"/>
              </a:spcAft>
              <a:buClr>
                <a:srgbClr val="28273D"/>
              </a:buClr>
              <a:buSzPts val="2400"/>
              <a:buNone/>
              <a:defRPr sz="2400">
                <a:solidFill>
                  <a:srgbClr val="28273D"/>
                </a:solidFill>
              </a:defRPr>
            </a:lvl2pPr>
            <a:lvl3pPr lvl="2">
              <a:spcBef>
                <a:spcPts val="0"/>
              </a:spcBef>
              <a:spcAft>
                <a:spcPts val="0"/>
              </a:spcAft>
              <a:buClr>
                <a:srgbClr val="28273D"/>
              </a:buClr>
              <a:buSzPts val="2400"/>
              <a:buNone/>
              <a:defRPr sz="2400">
                <a:solidFill>
                  <a:srgbClr val="28273D"/>
                </a:solidFill>
              </a:defRPr>
            </a:lvl3pPr>
            <a:lvl4pPr lvl="3">
              <a:spcBef>
                <a:spcPts val="0"/>
              </a:spcBef>
              <a:spcAft>
                <a:spcPts val="0"/>
              </a:spcAft>
              <a:buClr>
                <a:srgbClr val="28273D"/>
              </a:buClr>
              <a:buSzPts val="2400"/>
              <a:buNone/>
              <a:defRPr sz="2400">
                <a:solidFill>
                  <a:srgbClr val="28273D"/>
                </a:solidFill>
              </a:defRPr>
            </a:lvl4pPr>
            <a:lvl5pPr lvl="4">
              <a:spcBef>
                <a:spcPts val="0"/>
              </a:spcBef>
              <a:spcAft>
                <a:spcPts val="0"/>
              </a:spcAft>
              <a:buClr>
                <a:srgbClr val="28273D"/>
              </a:buClr>
              <a:buSzPts val="2400"/>
              <a:buNone/>
              <a:defRPr sz="2400">
                <a:solidFill>
                  <a:srgbClr val="28273D"/>
                </a:solidFill>
              </a:defRPr>
            </a:lvl5pPr>
            <a:lvl6pPr lvl="5">
              <a:spcBef>
                <a:spcPts val="0"/>
              </a:spcBef>
              <a:spcAft>
                <a:spcPts val="0"/>
              </a:spcAft>
              <a:buClr>
                <a:srgbClr val="28273D"/>
              </a:buClr>
              <a:buSzPts val="2400"/>
              <a:buNone/>
              <a:defRPr sz="2400">
                <a:solidFill>
                  <a:srgbClr val="28273D"/>
                </a:solidFill>
              </a:defRPr>
            </a:lvl6pPr>
            <a:lvl7pPr lvl="6">
              <a:spcBef>
                <a:spcPts val="0"/>
              </a:spcBef>
              <a:spcAft>
                <a:spcPts val="0"/>
              </a:spcAft>
              <a:buClr>
                <a:srgbClr val="28273D"/>
              </a:buClr>
              <a:buSzPts val="2400"/>
              <a:buNone/>
              <a:defRPr sz="2400">
                <a:solidFill>
                  <a:srgbClr val="28273D"/>
                </a:solidFill>
              </a:defRPr>
            </a:lvl7pPr>
            <a:lvl8pPr lvl="7">
              <a:spcBef>
                <a:spcPts val="0"/>
              </a:spcBef>
              <a:spcAft>
                <a:spcPts val="0"/>
              </a:spcAft>
              <a:buClr>
                <a:srgbClr val="28273D"/>
              </a:buClr>
              <a:buSzPts val="2400"/>
              <a:buNone/>
              <a:defRPr sz="2400">
                <a:solidFill>
                  <a:srgbClr val="28273D"/>
                </a:solidFill>
              </a:defRPr>
            </a:lvl8pPr>
            <a:lvl9pPr lvl="8">
              <a:spcBef>
                <a:spcPts val="0"/>
              </a:spcBef>
              <a:spcAft>
                <a:spcPts val="0"/>
              </a:spcAft>
              <a:buClr>
                <a:srgbClr val="28273D"/>
              </a:buClr>
              <a:buSzPts val="2400"/>
              <a:buNone/>
              <a:defRPr sz="2400">
                <a:solidFill>
                  <a:srgbClr val="28273D"/>
                </a:solidFill>
              </a:defRPr>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rgbClr val="28273D"/>
              </a:buClr>
              <a:buSzPts val="1200"/>
              <a:buChar char="●"/>
              <a:defRPr sz="1200">
                <a:solidFill>
                  <a:srgbClr val="28273D"/>
                </a:solidFill>
              </a:defRPr>
            </a:lvl1pPr>
            <a:lvl2pPr indent="-304800" lvl="1" marL="914400">
              <a:spcBef>
                <a:spcPts val="0"/>
              </a:spcBef>
              <a:spcAft>
                <a:spcPts val="0"/>
              </a:spcAft>
              <a:buClr>
                <a:srgbClr val="28273D"/>
              </a:buClr>
              <a:buSzPts val="1200"/>
              <a:buChar char="○"/>
              <a:defRPr sz="1200">
                <a:solidFill>
                  <a:srgbClr val="28273D"/>
                </a:solidFill>
              </a:defRPr>
            </a:lvl2pPr>
            <a:lvl3pPr indent="-304800" lvl="2" marL="1371600">
              <a:spcBef>
                <a:spcPts val="0"/>
              </a:spcBef>
              <a:spcAft>
                <a:spcPts val="0"/>
              </a:spcAft>
              <a:buClr>
                <a:srgbClr val="28273D"/>
              </a:buClr>
              <a:buSzPts val="1200"/>
              <a:buChar char="■"/>
              <a:defRPr sz="1200">
                <a:solidFill>
                  <a:srgbClr val="28273D"/>
                </a:solidFill>
              </a:defRPr>
            </a:lvl3pPr>
            <a:lvl4pPr indent="-304800" lvl="3" marL="1828800">
              <a:spcBef>
                <a:spcPts val="0"/>
              </a:spcBef>
              <a:spcAft>
                <a:spcPts val="0"/>
              </a:spcAft>
              <a:buClr>
                <a:srgbClr val="28273D"/>
              </a:buClr>
              <a:buSzPts val="1200"/>
              <a:buChar char="●"/>
              <a:defRPr sz="1200">
                <a:solidFill>
                  <a:srgbClr val="28273D"/>
                </a:solidFill>
              </a:defRPr>
            </a:lvl4pPr>
            <a:lvl5pPr indent="-304800" lvl="4" marL="2286000">
              <a:spcBef>
                <a:spcPts val="0"/>
              </a:spcBef>
              <a:spcAft>
                <a:spcPts val="0"/>
              </a:spcAft>
              <a:buClr>
                <a:srgbClr val="28273D"/>
              </a:buClr>
              <a:buSzPts val="1200"/>
              <a:buChar char="○"/>
              <a:defRPr sz="1200">
                <a:solidFill>
                  <a:srgbClr val="28273D"/>
                </a:solidFill>
              </a:defRPr>
            </a:lvl5pPr>
            <a:lvl6pPr indent="-304800" lvl="5" marL="2743200">
              <a:spcBef>
                <a:spcPts val="0"/>
              </a:spcBef>
              <a:spcAft>
                <a:spcPts val="0"/>
              </a:spcAft>
              <a:buClr>
                <a:srgbClr val="28273D"/>
              </a:buClr>
              <a:buSzPts val="1200"/>
              <a:buChar char="■"/>
              <a:defRPr sz="1200">
                <a:solidFill>
                  <a:srgbClr val="28273D"/>
                </a:solidFill>
              </a:defRPr>
            </a:lvl6pPr>
            <a:lvl7pPr indent="-304800" lvl="6" marL="3200400">
              <a:spcBef>
                <a:spcPts val="0"/>
              </a:spcBef>
              <a:spcAft>
                <a:spcPts val="0"/>
              </a:spcAft>
              <a:buClr>
                <a:srgbClr val="28273D"/>
              </a:buClr>
              <a:buSzPts val="1200"/>
              <a:buChar char="●"/>
              <a:defRPr sz="1200">
                <a:solidFill>
                  <a:srgbClr val="28273D"/>
                </a:solidFill>
              </a:defRPr>
            </a:lvl7pPr>
            <a:lvl8pPr indent="-304800" lvl="7" marL="3657600">
              <a:spcBef>
                <a:spcPts val="0"/>
              </a:spcBef>
              <a:spcAft>
                <a:spcPts val="0"/>
              </a:spcAft>
              <a:buClr>
                <a:srgbClr val="28273D"/>
              </a:buClr>
              <a:buSzPts val="1200"/>
              <a:buChar char="○"/>
              <a:defRPr sz="1200">
                <a:solidFill>
                  <a:srgbClr val="28273D"/>
                </a:solidFill>
              </a:defRPr>
            </a:lvl8pPr>
            <a:lvl9pPr indent="-304800" lvl="8" marL="4114800">
              <a:spcBef>
                <a:spcPts val="0"/>
              </a:spcBef>
              <a:spcAft>
                <a:spcPts val="0"/>
              </a:spcAft>
              <a:buClr>
                <a:srgbClr val="28273D"/>
              </a:buClr>
              <a:buSzPts val="1200"/>
              <a:buChar char="■"/>
              <a:defRPr sz="1200">
                <a:solidFill>
                  <a:srgbClr val="28273D"/>
                </a:solidFill>
              </a:defRPr>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 name="Shape 80"/>
        <p:cNvGrpSpPr/>
        <p:nvPr/>
      </p:nvGrpSpPr>
      <p:grpSpPr>
        <a:xfrm>
          <a:off x="0" y="0"/>
          <a:ext cx="0" cy="0"/>
          <a:chOff x="0" y="0"/>
          <a:chExt cx="0" cy="0"/>
        </a:xfrm>
      </p:grpSpPr>
      <p:sp>
        <p:nvSpPr>
          <p:cNvPr id="81" name="Google Shape;81;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pic>
        <p:nvPicPr>
          <p:cNvPr id="84" name="Google Shape;84;p21"/>
          <p:cNvPicPr preferRelativeResize="0"/>
          <p:nvPr/>
        </p:nvPicPr>
        <p:blipFill>
          <a:blip r:embed="rId2">
            <a:alphaModFix/>
          </a:blip>
          <a:stretch>
            <a:fillRect/>
          </a:stretch>
        </p:blipFill>
        <p:spPr>
          <a:xfrm rot="1934634">
            <a:off x="-1116659" y="-1905026"/>
            <a:ext cx="3857622" cy="5143496"/>
          </a:xfrm>
          <a:prstGeom prst="rect">
            <a:avLst/>
          </a:prstGeom>
          <a:noFill/>
          <a:ln>
            <a:noFill/>
          </a:ln>
        </p:spPr>
      </p:pic>
      <p:sp>
        <p:nvSpPr>
          <p:cNvPr id="85" name="Google Shape;85;p21"/>
          <p:cNvSpPr/>
          <p:nvPr/>
        </p:nvSpPr>
        <p:spPr>
          <a:xfrm>
            <a:off x="4572000" y="-125"/>
            <a:ext cx="4572000" cy="5143500"/>
          </a:xfrm>
          <a:prstGeom prst="rect">
            <a:avLst/>
          </a:prstGeom>
          <a:solidFill>
            <a:srgbClr val="FCD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7" name="Google Shape;87;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28273D"/>
              </a:buClr>
              <a:buSzPts val="1800"/>
              <a:buChar char="●"/>
              <a:defRPr>
                <a:solidFill>
                  <a:srgbClr val="28273D"/>
                </a:solidFill>
              </a:defRPr>
            </a:lvl1pPr>
            <a:lvl2pPr indent="-317500" lvl="1" marL="914400">
              <a:spcBef>
                <a:spcPts val="0"/>
              </a:spcBef>
              <a:spcAft>
                <a:spcPts val="0"/>
              </a:spcAft>
              <a:buClr>
                <a:srgbClr val="28273D"/>
              </a:buClr>
              <a:buSzPts val="1400"/>
              <a:buChar char="○"/>
              <a:defRPr>
                <a:solidFill>
                  <a:srgbClr val="28273D"/>
                </a:solidFill>
              </a:defRPr>
            </a:lvl2pPr>
            <a:lvl3pPr indent="-317500" lvl="2" marL="1371600">
              <a:spcBef>
                <a:spcPts val="0"/>
              </a:spcBef>
              <a:spcAft>
                <a:spcPts val="0"/>
              </a:spcAft>
              <a:buClr>
                <a:srgbClr val="28273D"/>
              </a:buClr>
              <a:buSzPts val="1400"/>
              <a:buChar char="■"/>
              <a:defRPr>
                <a:solidFill>
                  <a:srgbClr val="28273D"/>
                </a:solidFill>
              </a:defRPr>
            </a:lvl3pPr>
            <a:lvl4pPr indent="-317500" lvl="3" marL="1828800">
              <a:spcBef>
                <a:spcPts val="0"/>
              </a:spcBef>
              <a:spcAft>
                <a:spcPts val="0"/>
              </a:spcAft>
              <a:buClr>
                <a:srgbClr val="28273D"/>
              </a:buClr>
              <a:buSzPts val="1400"/>
              <a:buChar char="●"/>
              <a:defRPr>
                <a:solidFill>
                  <a:srgbClr val="28273D"/>
                </a:solidFill>
              </a:defRPr>
            </a:lvl4pPr>
            <a:lvl5pPr indent="-317500" lvl="4" marL="2286000">
              <a:spcBef>
                <a:spcPts val="0"/>
              </a:spcBef>
              <a:spcAft>
                <a:spcPts val="0"/>
              </a:spcAft>
              <a:buClr>
                <a:srgbClr val="28273D"/>
              </a:buClr>
              <a:buSzPts val="1400"/>
              <a:buChar char="○"/>
              <a:defRPr>
                <a:solidFill>
                  <a:srgbClr val="28273D"/>
                </a:solidFill>
              </a:defRPr>
            </a:lvl5pPr>
            <a:lvl6pPr indent="-317500" lvl="5" marL="2743200">
              <a:spcBef>
                <a:spcPts val="0"/>
              </a:spcBef>
              <a:spcAft>
                <a:spcPts val="0"/>
              </a:spcAft>
              <a:buClr>
                <a:srgbClr val="28273D"/>
              </a:buClr>
              <a:buSzPts val="1400"/>
              <a:buChar char="■"/>
              <a:defRPr>
                <a:solidFill>
                  <a:srgbClr val="28273D"/>
                </a:solidFill>
              </a:defRPr>
            </a:lvl6pPr>
            <a:lvl7pPr indent="-317500" lvl="6" marL="3200400">
              <a:spcBef>
                <a:spcPts val="0"/>
              </a:spcBef>
              <a:spcAft>
                <a:spcPts val="0"/>
              </a:spcAft>
              <a:buClr>
                <a:srgbClr val="28273D"/>
              </a:buClr>
              <a:buSzPts val="1400"/>
              <a:buChar char="●"/>
              <a:defRPr>
                <a:solidFill>
                  <a:srgbClr val="28273D"/>
                </a:solidFill>
              </a:defRPr>
            </a:lvl7pPr>
            <a:lvl8pPr indent="-317500" lvl="7" marL="3657600">
              <a:spcBef>
                <a:spcPts val="0"/>
              </a:spcBef>
              <a:spcAft>
                <a:spcPts val="0"/>
              </a:spcAft>
              <a:buClr>
                <a:srgbClr val="28273D"/>
              </a:buClr>
              <a:buSzPts val="1400"/>
              <a:buChar char="○"/>
              <a:defRPr>
                <a:solidFill>
                  <a:srgbClr val="28273D"/>
                </a:solidFill>
              </a:defRPr>
            </a:lvl8pPr>
            <a:lvl9pPr indent="-317500" lvl="8" marL="4114800">
              <a:spcBef>
                <a:spcPts val="0"/>
              </a:spcBef>
              <a:spcAft>
                <a:spcPts val="0"/>
              </a:spcAft>
              <a:buClr>
                <a:srgbClr val="28273D"/>
              </a:buClr>
              <a:buSzPts val="1400"/>
              <a:buChar char="■"/>
              <a:defRPr>
                <a:solidFill>
                  <a:srgbClr val="28273D"/>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5" name="Google Shape;95;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6" name="Google Shape;9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CDF99"/>
        </a:solidFill>
      </p:bgPr>
    </p:bg>
    <p:spTree>
      <p:nvGrpSpPr>
        <p:cNvPr id="97" name="Shape 97"/>
        <p:cNvGrpSpPr/>
        <p:nvPr/>
      </p:nvGrpSpPr>
      <p:grpSpPr>
        <a:xfrm>
          <a:off x="0" y="0"/>
          <a:ext cx="0" cy="0"/>
          <a:chOff x="0" y="0"/>
          <a:chExt cx="0" cy="0"/>
        </a:xfrm>
      </p:grpSpPr>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8273D"/>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FECA47"/>
              </a:buClr>
              <a:buSzPts val="2800"/>
              <a:buFont typeface="Montserrat"/>
              <a:buNone/>
              <a:defRPr b="1" sz="2800">
                <a:solidFill>
                  <a:srgbClr val="FECA47"/>
                </a:solidFill>
                <a:latin typeface="Montserrat"/>
                <a:ea typeface="Montserrat"/>
                <a:cs typeface="Montserrat"/>
                <a:sym typeface="Montserrat"/>
              </a:defRPr>
            </a:lvl1pPr>
            <a:lvl2pPr lvl="1">
              <a:spcBef>
                <a:spcPts val="0"/>
              </a:spcBef>
              <a:spcAft>
                <a:spcPts val="0"/>
              </a:spcAft>
              <a:buClr>
                <a:srgbClr val="FECA47"/>
              </a:buClr>
              <a:buSzPts val="2800"/>
              <a:buFont typeface="Montserrat"/>
              <a:buNone/>
              <a:defRPr b="1" sz="2800">
                <a:solidFill>
                  <a:srgbClr val="FECA47"/>
                </a:solidFill>
                <a:latin typeface="Montserrat"/>
                <a:ea typeface="Montserrat"/>
                <a:cs typeface="Montserrat"/>
                <a:sym typeface="Montserrat"/>
              </a:defRPr>
            </a:lvl2pPr>
            <a:lvl3pPr lvl="2">
              <a:spcBef>
                <a:spcPts val="0"/>
              </a:spcBef>
              <a:spcAft>
                <a:spcPts val="0"/>
              </a:spcAft>
              <a:buClr>
                <a:srgbClr val="FECA47"/>
              </a:buClr>
              <a:buSzPts val="2800"/>
              <a:buFont typeface="Montserrat"/>
              <a:buNone/>
              <a:defRPr b="1" sz="2800">
                <a:solidFill>
                  <a:srgbClr val="FECA47"/>
                </a:solidFill>
                <a:latin typeface="Montserrat"/>
                <a:ea typeface="Montserrat"/>
                <a:cs typeface="Montserrat"/>
                <a:sym typeface="Montserrat"/>
              </a:defRPr>
            </a:lvl3pPr>
            <a:lvl4pPr lvl="3">
              <a:spcBef>
                <a:spcPts val="0"/>
              </a:spcBef>
              <a:spcAft>
                <a:spcPts val="0"/>
              </a:spcAft>
              <a:buClr>
                <a:srgbClr val="FECA47"/>
              </a:buClr>
              <a:buSzPts val="2800"/>
              <a:buFont typeface="Montserrat"/>
              <a:buNone/>
              <a:defRPr b="1" sz="2800">
                <a:solidFill>
                  <a:srgbClr val="FECA47"/>
                </a:solidFill>
                <a:latin typeface="Montserrat"/>
                <a:ea typeface="Montserrat"/>
                <a:cs typeface="Montserrat"/>
                <a:sym typeface="Montserrat"/>
              </a:defRPr>
            </a:lvl4pPr>
            <a:lvl5pPr lvl="4">
              <a:spcBef>
                <a:spcPts val="0"/>
              </a:spcBef>
              <a:spcAft>
                <a:spcPts val="0"/>
              </a:spcAft>
              <a:buClr>
                <a:srgbClr val="FECA47"/>
              </a:buClr>
              <a:buSzPts val="2800"/>
              <a:buFont typeface="Montserrat"/>
              <a:buNone/>
              <a:defRPr b="1" sz="2800">
                <a:solidFill>
                  <a:srgbClr val="FECA47"/>
                </a:solidFill>
                <a:latin typeface="Montserrat"/>
                <a:ea typeface="Montserrat"/>
                <a:cs typeface="Montserrat"/>
                <a:sym typeface="Montserrat"/>
              </a:defRPr>
            </a:lvl5pPr>
            <a:lvl6pPr lvl="5">
              <a:spcBef>
                <a:spcPts val="0"/>
              </a:spcBef>
              <a:spcAft>
                <a:spcPts val="0"/>
              </a:spcAft>
              <a:buClr>
                <a:srgbClr val="FECA47"/>
              </a:buClr>
              <a:buSzPts val="2800"/>
              <a:buFont typeface="Montserrat"/>
              <a:buNone/>
              <a:defRPr b="1" sz="2800">
                <a:solidFill>
                  <a:srgbClr val="FECA47"/>
                </a:solidFill>
                <a:latin typeface="Montserrat"/>
                <a:ea typeface="Montserrat"/>
                <a:cs typeface="Montserrat"/>
                <a:sym typeface="Montserrat"/>
              </a:defRPr>
            </a:lvl6pPr>
            <a:lvl7pPr lvl="6">
              <a:spcBef>
                <a:spcPts val="0"/>
              </a:spcBef>
              <a:spcAft>
                <a:spcPts val="0"/>
              </a:spcAft>
              <a:buClr>
                <a:srgbClr val="FECA47"/>
              </a:buClr>
              <a:buSzPts val="2800"/>
              <a:buFont typeface="Montserrat"/>
              <a:buNone/>
              <a:defRPr b="1" sz="2800">
                <a:solidFill>
                  <a:srgbClr val="FECA47"/>
                </a:solidFill>
                <a:latin typeface="Montserrat"/>
                <a:ea typeface="Montserrat"/>
                <a:cs typeface="Montserrat"/>
                <a:sym typeface="Montserrat"/>
              </a:defRPr>
            </a:lvl7pPr>
            <a:lvl8pPr lvl="7">
              <a:spcBef>
                <a:spcPts val="0"/>
              </a:spcBef>
              <a:spcAft>
                <a:spcPts val="0"/>
              </a:spcAft>
              <a:buClr>
                <a:srgbClr val="FECA47"/>
              </a:buClr>
              <a:buSzPts val="2800"/>
              <a:buFont typeface="Montserrat"/>
              <a:buNone/>
              <a:defRPr b="1" sz="2800">
                <a:solidFill>
                  <a:srgbClr val="FECA47"/>
                </a:solidFill>
                <a:latin typeface="Montserrat"/>
                <a:ea typeface="Montserrat"/>
                <a:cs typeface="Montserrat"/>
                <a:sym typeface="Montserrat"/>
              </a:defRPr>
            </a:lvl8pPr>
            <a:lvl9pPr lvl="8">
              <a:spcBef>
                <a:spcPts val="0"/>
              </a:spcBef>
              <a:spcAft>
                <a:spcPts val="0"/>
              </a:spcAft>
              <a:buClr>
                <a:srgbClr val="FECA47"/>
              </a:buClr>
              <a:buSzPts val="2800"/>
              <a:buFont typeface="Montserrat"/>
              <a:buNone/>
              <a:defRPr b="1" sz="2800">
                <a:solidFill>
                  <a:srgbClr val="FECA47"/>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FECA47"/>
              </a:buClr>
              <a:buSzPts val="1800"/>
              <a:buFont typeface="Comfortaa"/>
              <a:buChar char="●"/>
              <a:defRPr sz="1800">
                <a:solidFill>
                  <a:srgbClr val="FECA47"/>
                </a:solidFill>
                <a:latin typeface="Comfortaa"/>
                <a:ea typeface="Comfortaa"/>
                <a:cs typeface="Comfortaa"/>
                <a:sym typeface="Comfortaa"/>
              </a:defRPr>
            </a:lvl1pPr>
            <a:lvl2pPr indent="-317500" lvl="1" marL="914400">
              <a:lnSpc>
                <a:spcPct val="115000"/>
              </a:lnSpc>
              <a:spcBef>
                <a:spcPts val="0"/>
              </a:spcBef>
              <a:spcAft>
                <a:spcPts val="0"/>
              </a:spcAft>
              <a:buClr>
                <a:srgbClr val="FECA47"/>
              </a:buClr>
              <a:buSzPts val="1400"/>
              <a:buFont typeface="Comfortaa"/>
              <a:buChar char="○"/>
              <a:defRPr>
                <a:solidFill>
                  <a:srgbClr val="FECA47"/>
                </a:solidFill>
                <a:latin typeface="Comfortaa"/>
                <a:ea typeface="Comfortaa"/>
                <a:cs typeface="Comfortaa"/>
                <a:sym typeface="Comfortaa"/>
              </a:defRPr>
            </a:lvl2pPr>
            <a:lvl3pPr indent="-317500" lvl="2" marL="1371600">
              <a:lnSpc>
                <a:spcPct val="115000"/>
              </a:lnSpc>
              <a:spcBef>
                <a:spcPts val="0"/>
              </a:spcBef>
              <a:spcAft>
                <a:spcPts val="0"/>
              </a:spcAft>
              <a:buClr>
                <a:srgbClr val="FECA47"/>
              </a:buClr>
              <a:buSzPts val="1400"/>
              <a:buFont typeface="Comfortaa"/>
              <a:buChar char="■"/>
              <a:defRPr>
                <a:solidFill>
                  <a:srgbClr val="FECA47"/>
                </a:solidFill>
                <a:latin typeface="Comfortaa"/>
                <a:ea typeface="Comfortaa"/>
                <a:cs typeface="Comfortaa"/>
                <a:sym typeface="Comfortaa"/>
              </a:defRPr>
            </a:lvl3pPr>
            <a:lvl4pPr indent="-317500" lvl="3" marL="1828800">
              <a:lnSpc>
                <a:spcPct val="115000"/>
              </a:lnSpc>
              <a:spcBef>
                <a:spcPts val="0"/>
              </a:spcBef>
              <a:spcAft>
                <a:spcPts val="0"/>
              </a:spcAft>
              <a:buClr>
                <a:srgbClr val="FECA47"/>
              </a:buClr>
              <a:buSzPts val="1400"/>
              <a:buFont typeface="Comfortaa"/>
              <a:buChar char="●"/>
              <a:defRPr>
                <a:solidFill>
                  <a:srgbClr val="FECA47"/>
                </a:solidFill>
                <a:latin typeface="Comfortaa"/>
                <a:ea typeface="Comfortaa"/>
                <a:cs typeface="Comfortaa"/>
                <a:sym typeface="Comfortaa"/>
              </a:defRPr>
            </a:lvl4pPr>
            <a:lvl5pPr indent="-317500" lvl="4" marL="2286000">
              <a:lnSpc>
                <a:spcPct val="115000"/>
              </a:lnSpc>
              <a:spcBef>
                <a:spcPts val="0"/>
              </a:spcBef>
              <a:spcAft>
                <a:spcPts val="0"/>
              </a:spcAft>
              <a:buClr>
                <a:srgbClr val="FECA47"/>
              </a:buClr>
              <a:buSzPts val="1400"/>
              <a:buFont typeface="Comfortaa"/>
              <a:buChar char="○"/>
              <a:defRPr>
                <a:solidFill>
                  <a:srgbClr val="FECA47"/>
                </a:solidFill>
                <a:latin typeface="Comfortaa"/>
                <a:ea typeface="Comfortaa"/>
                <a:cs typeface="Comfortaa"/>
                <a:sym typeface="Comfortaa"/>
              </a:defRPr>
            </a:lvl5pPr>
            <a:lvl6pPr indent="-317500" lvl="5" marL="2743200">
              <a:lnSpc>
                <a:spcPct val="115000"/>
              </a:lnSpc>
              <a:spcBef>
                <a:spcPts val="0"/>
              </a:spcBef>
              <a:spcAft>
                <a:spcPts val="0"/>
              </a:spcAft>
              <a:buClr>
                <a:srgbClr val="FECA47"/>
              </a:buClr>
              <a:buSzPts val="1400"/>
              <a:buFont typeface="Comfortaa"/>
              <a:buChar char="■"/>
              <a:defRPr>
                <a:solidFill>
                  <a:srgbClr val="FECA47"/>
                </a:solidFill>
                <a:latin typeface="Comfortaa"/>
                <a:ea typeface="Comfortaa"/>
                <a:cs typeface="Comfortaa"/>
                <a:sym typeface="Comfortaa"/>
              </a:defRPr>
            </a:lvl6pPr>
            <a:lvl7pPr indent="-317500" lvl="6" marL="3200400">
              <a:lnSpc>
                <a:spcPct val="115000"/>
              </a:lnSpc>
              <a:spcBef>
                <a:spcPts val="0"/>
              </a:spcBef>
              <a:spcAft>
                <a:spcPts val="0"/>
              </a:spcAft>
              <a:buClr>
                <a:srgbClr val="FECA47"/>
              </a:buClr>
              <a:buSzPts val="1400"/>
              <a:buFont typeface="Comfortaa"/>
              <a:buChar char="●"/>
              <a:defRPr>
                <a:solidFill>
                  <a:srgbClr val="FECA47"/>
                </a:solidFill>
                <a:latin typeface="Comfortaa"/>
                <a:ea typeface="Comfortaa"/>
                <a:cs typeface="Comfortaa"/>
                <a:sym typeface="Comfortaa"/>
              </a:defRPr>
            </a:lvl7pPr>
            <a:lvl8pPr indent="-317500" lvl="7" marL="3657600">
              <a:lnSpc>
                <a:spcPct val="115000"/>
              </a:lnSpc>
              <a:spcBef>
                <a:spcPts val="0"/>
              </a:spcBef>
              <a:spcAft>
                <a:spcPts val="0"/>
              </a:spcAft>
              <a:buClr>
                <a:srgbClr val="FECA47"/>
              </a:buClr>
              <a:buSzPts val="1400"/>
              <a:buFont typeface="Comfortaa"/>
              <a:buChar char="○"/>
              <a:defRPr>
                <a:solidFill>
                  <a:srgbClr val="FECA47"/>
                </a:solidFill>
                <a:latin typeface="Comfortaa"/>
                <a:ea typeface="Comfortaa"/>
                <a:cs typeface="Comfortaa"/>
                <a:sym typeface="Comfortaa"/>
              </a:defRPr>
            </a:lvl8pPr>
            <a:lvl9pPr indent="-317500" lvl="8" marL="4114800">
              <a:lnSpc>
                <a:spcPct val="115000"/>
              </a:lnSpc>
              <a:spcBef>
                <a:spcPts val="0"/>
              </a:spcBef>
              <a:spcAft>
                <a:spcPts val="0"/>
              </a:spcAft>
              <a:buClr>
                <a:srgbClr val="FECA47"/>
              </a:buClr>
              <a:buSzPts val="1400"/>
              <a:buFont typeface="Comfortaa"/>
              <a:buChar char="■"/>
              <a:defRPr>
                <a:solidFill>
                  <a:srgbClr val="FECA47"/>
                </a:solidFill>
                <a:latin typeface="Comfortaa"/>
                <a:ea typeface="Comfortaa"/>
                <a:cs typeface="Comfortaa"/>
                <a:sym typeface="Comforta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comments" Target="../comments/commen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02" name="Shape 102"/>
        <p:cNvGrpSpPr/>
        <p:nvPr/>
      </p:nvGrpSpPr>
      <p:grpSpPr>
        <a:xfrm>
          <a:off x="0" y="0"/>
          <a:ext cx="0" cy="0"/>
          <a:chOff x="0" y="0"/>
          <a:chExt cx="0" cy="0"/>
        </a:xfrm>
      </p:grpSpPr>
      <p:sp>
        <p:nvSpPr>
          <p:cNvPr id="103" name="Google Shape;103;p25"/>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28273D"/>
                </a:solidFill>
                <a:latin typeface="Montserrat"/>
                <a:ea typeface="Montserrat"/>
                <a:cs typeface="Montserrat"/>
                <a:sym typeface="Montserrat"/>
              </a:rPr>
              <a:t>SMTP Relaying Over Delay-Tolerant Networks</a:t>
            </a:r>
            <a:endParaRPr b="1">
              <a:solidFill>
                <a:srgbClr val="28273D"/>
              </a:solidFill>
              <a:latin typeface="Montserrat"/>
              <a:ea typeface="Montserrat"/>
              <a:cs typeface="Montserrat"/>
              <a:sym typeface="Montserrat"/>
            </a:endParaRPr>
          </a:p>
        </p:txBody>
      </p:sp>
      <p:sp>
        <p:nvSpPr>
          <p:cNvPr id="104" name="Google Shape;104;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575279"/>
                </a:solidFill>
                <a:latin typeface="Comfortaa"/>
                <a:ea typeface="Comfortaa"/>
                <a:cs typeface="Comfortaa"/>
                <a:sym typeface="Comfortaa"/>
              </a:rPr>
              <a:t>Sponsored by NASA JPL</a:t>
            </a:r>
            <a:endParaRPr>
              <a:solidFill>
                <a:srgbClr val="575279"/>
              </a:solidFill>
              <a:latin typeface="Comfortaa"/>
              <a:ea typeface="Comfortaa"/>
              <a:cs typeface="Comfortaa"/>
              <a:sym typeface="Comfortaa"/>
            </a:endParaRPr>
          </a:p>
        </p:txBody>
      </p:sp>
      <p:sp>
        <p:nvSpPr>
          <p:cNvPr id="105" name="Google Shape;105;p25"/>
          <p:cNvSpPr txBox="1"/>
          <p:nvPr/>
        </p:nvSpPr>
        <p:spPr>
          <a:xfrm>
            <a:off x="81775" y="5070025"/>
            <a:ext cx="413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233" name="Shape 233"/>
        <p:cNvGrpSpPr/>
        <p:nvPr/>
      </p:nvGrpSpPr>
      <p:grpSpPr>
        <a:xfrm>
          <a:off x="0" y="0"/>
          <a:ext cx="0" cy="0"/>
          <a:chOff x="0" y="0"/>
          <a:chExt cx="0" cy="0"/>
        </a:xfrm>
      </p:grpSpPr>
      <p:sp>
        <p:nvSpPr>
          <p:cNvPr id="234" name="Google Shape;23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Relaying</a:t>
            </a:r>
            <a:endParaRPr b="1">
              <a:solidFill>
                <a:srgbClr val="28273D"/>
              </a:solidFill>
              <a:latin typeface="Montserrat"/>
              <a:ea typeface="Montserrat"/>
              <a:cs typeface="Montserrat"/>
              <a:sym typeface="Montserrat"/>
            </a:endParaRPr>
          </a:p>
        </p:txBody>
      </p:sp>
      <p:sp>
        <p:nvSpPr>
          <p:cNvPr id="235" name="Google Shape;235;p34"/>
          <p:cNvSpPr txBox="1"/>
          <p:nvPr>
            <p:ph idx="1" type="body"/>
          </p:nvPr>
        </p:nvSpPr>
        <p:spPr>
          <a:xfrm>
            <a:off x="311700" y="1017725"/>
            <a:ext cx="8739300" cy="12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5279"/>
                </a:solidFill>
                <a:latin typeface="Comfortaa"/>
                <a:ea typeface="Comfortaa"/>
                <a:cs typeface="Comfortaa"/>
                <a:sym typeface="Comfortaa"/>
              </a:rPr>
              <a:t>Messages hop between mail servers until they reach their destination.</a:t>
            </a:r>
            <a:endParaRPr>
              <a:solidFill>
                <a:srgbClr val="575279"/>
              </a:solidFill>
              <a:latin typeface="Comfortaa"/>
              <a:ea typeface="Comfortaa"/>
              <a:cs typeface="Comfortaa"/>
              <a:sym typeface="Comfortaa"/>
            </a:endParaRPr>
          </a:p>
          <a:p>
            <a:pPr indent="0" lvl="0" marL="0" rtl="0" algn="l">
              <a:spcBef>
                <a:spcPts val="1200"/>
              </a:spcBef>
              <a:spcAft>
                <a:spcPts val="1200"/>
              </a:spcAft>
              <a:buNone/>
            </a:pPr>
            <a:r>
              <a:rPr lang="en">
                <a:solidFill>
                  <a:srgbClr val="575279"/>
                </a:solidFill>
                <a:latin typeface="Comfortaa"/>
                <a:ea typeface="Comfortaa"/>
                <a:cs typeface="Comfortaa"/>
                <a:sym typeface="Comfortaa"/>
              </a:rPr>
              <a:t>Relaying happens between the message transfer agent (MTA) component of mail servers</a:t>
            </a:r>
            <a:endParaRPr>
              <a:solidFill>
                <a:srgbClr val="575279"/>
              </a:solidFill>
              <a:latin typeface="Comfortaa"/>
              <a:ea typeface="Comfortaa"/>
              <a:cs typeface="Comfortaa"/>
              <a:sym typeface="Comfortaa"/>
            </a:endParaRPr>
          </a:p>
        </p:txBody>
      </p:sp>
      <p:sp>
        <p:nvSpPr>
          <p:cNvPr id="236" name="Google Shape;236;p34"/>
          <p:cNvSpPr/>
          <p:nvPr/>
        </p:nvSpPr>
        <p:spPr>
          <a:xfrm>
            <a:off x="456525" y="3533775"/>
            <a:ext cx="1251900" cy="693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transfer agent (MTA)</a:t>
            </a:r>
            <a:endParaRPr sz="1200">
              <a:solidFill>
                <a:srgbClr val="28273D"/>
              </a:solidFill>
            </a:endParaRPr>
          </a:p>
        </p:txBody>
      </p:sp>
      <p:sp>
        <p:nvSpPr>
          <p:cNvPr id="237" name="Google Shape;237;p34"/>
          <p:cNvSpPr txBox="1"/>
          <p:nvPr/>
        </p:nvSpPr>
        <p:spPr>
          <a:xfrm>
            <a:off x="4072350" y="4819650"/>
            <a:ext cx="1317300" cy="24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75279"/>
                </a:solidFill>
              </a:rPr>
              <a:t>Relaying</a:t>
            </a:r>
            <a:endParaRPr b="1">
              <a:solidFill>
                <a:srgbClr val="575279"/>
              </a:solidFill>
            </a:endParaRPr>
          </a:p>
        </p:txBody>
      </p:sp>
      <p:sp>
        <p:nvSpPr>
          <p:cNvPr id="238" name="Google Shape;238;p34"/>
          <p:cNvSpPr txBox="1"/>
          <p:nvPr/>
        </p:nvSpPr>
        <p:spPr>
          <a:xfrm>
            <a:off x="4359450" y="3706286"/>
            <a:ext cx="614100" cy="348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rgbClr val="575279"/>
                </a:solidFill>
              </a:rPr>
              <a:t>…</a:t>
            </a:r>
            <a:endParaRPr b="1" sz="2400">
              <a:solidFill>
                <a:srgbClr val="575279"/>
              </a:solidFill>
            </a:endParaRPr>
          </a:p>
        </p:txBody>
      </p:sp>
      <p:sp>
        <p:nvSpPr>
          <p:cNvPr id="239" name="Google Shape;239;p34"/>
          <p:cNvSpPr/>
          <p:nvPr/>
        </p:nvSpPr>
        <p:spPr>
          <a:xfrm>
            <a:off x="7624575" y="2611875"/>
            <a:ext cx="1251900" cy="693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delivery agent (MDA)</a:t>
            </a:r>
            <a:endParaRPr sz="1200">
              <a:solidFill>
                <a:srgbClr val="28273D"/>
              </a:solidFill>
            </a:endParaRPr>
          </a:p>
        </p:txBody>
      </p:sp>
      <p:sp>
        <p:nvSpPr>
          <p:cNvPr id="240" name="Google Shape;240;p34"/>
          <p:cNvSpPr/>
          <p:nvPr/>
        </p:nvSpPr>
        <p:spPr>
          <a:xfrm>
            <a:off x="2596200" y="3533775"/>
            <a:ext cx="1251900" cy="693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MTA</a:t>
            </a:r>
            <a:endParaRPr sz="1200">
              <a:solidFill>
                <a:srgbClr val="28273D"/>
              </a:solidFill>
            </a:endParaRPr>
          </a:p>
        </p:txBody>
      </p:sp>
      <p:cxnSp>
        <p:nvCxnSpPr>
          <p:cNvPr id="241" name="Google Shape;241;p34"/>
          <p:cNvCxnSpPr>
            <a:stCxn id="236" idx="3"/>
            <a:endCxn id="240" idx="1"/>
          </p:cNvCxnSpPr>
          <p:nvPr/>
        </p:nvCxnSpPr>
        <p:spPr>
          <a:xfrm>
            <a:off x="1708425" y="3880425"/>
            <a:ext cx="887700" cy="0"/>
          </a:xfrm>
          <a:prstGeom prst="straightConnector1">
            <a:avLst/>
          </a:prstGeom>
          <a:noFill/>
          <a:ln cap="flat" cmpd="sng" w="9525">
            <a:solidFill>
              <a:srgbClr val="575279"/>
            </a:solidFill>
            <a:prstDash val="solid"/>
            <a:round/>
            <a:headEnd len="med" w="med" type="none"/>
            <a:tailEnd len="med" w="med" type="triangle"/>
          </a:ln>
        </p:spPr>
      </p:cxnSp>
      <p:cxnSp>
        <p:nvCxnSpPr>
          <p:cNvPr id="242" name="Google Shape;242;p34"/>
          <p:cNvCxnSpPr>
            <a:stCxn id="240" idx="3"/>
            <a:endCxn id="238" idx="1"/>
          </p:cNvCxnSpPr>
          <p:nvPr/>
        </p:nvCxnSpPr>
        <p:spPr>
          <a:xfrm>
            <a:off x="3848100" y="3880425"/>
            <a:ext cx="511500" cy="0"/>
          </a:xfrm>
          <a:prstGeom prst="straightConnector1">
            <a:avLst/>
          </a:prstGeom>
          <a:noFill/>
          <a:ln cap="flat" cmpd="sng" w="9525">
            <a:solidFill>
              <a:srgbClr val="575279"/>
            </a:solidFill>
            <a:prstDash val="solid"/>
            <a:round/>
            <a:headEnd len="med" w="med" type="none"/>
            <a:tailEnd len="med" w="med" type="triangle"/>
          </a:ln>
        </p:spPr>
      </p:cxnSp>
      <p:sp>
        <p:nvSpPr>
          <p:cNvPr id="243" name="Google Shape;243;p34"/>
          <p:cNvSpPr/>
          <p:nvPr/>
        </p:nvSpPr>
        <p:spPr>
          <a:xfrm>
            <a:off x="5484900" y="3533775"/>
            <a:ext cx="1251900" cy="693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MTA</a:t>
            </a:r>
            <a:endParaRPr sz="1200">
              <a:solidFill>
                <a:srgbClr val="28273D"/>
              </a:solidFill>
            </a:endParaRPr>
          </a:p>
        </p:txBody>
      </p:sp>
      <p:cxnSp>
        <p:nvCxnSpPr>
          <p:cNvPr id="244" name="Google Shape;244;p34"/>
          <p:cNvCxnSpPr>
            <a:stCxn id="238" idx="3"/>
            <a:endCxn id="243" idx="1"/>
          </p:cNvCxnSpPr>
          <p:nvPr/>
        </p:nvCxnSpPr>
        <p:spPr>
          <a:xfrm>
            <a:off x="4973550" y="3880436"/>
            <a:ext cx="511500" cy="0"/>
          </a:xfrm>
          <a:prstGeom prst="straightConnector1">
            <a:avLst/>
          </a:prstGeom>
          <a:noFill/>
          <a:ln cap="flat" cmpd="sng" w="9525">
            <a:solidFill>
              <a:srgbClr val="575279"/>
            </a:solidFill>
            <a:prstDash val="solid"/>
            <a:round/>
            <a:headEnd len="med" w="med" type="none"/>
            <a:tailEnd len="med" w="med" type="triangle"/>
          </a:ln>
        </p:spPr>
      </p:cxnSp>
      <p:sp>
        <p:nvSpPr>
          <p:cNvPr id="245" name="Google Shape;245;p34"/>
          <p:cNvSpPr/>
          <p:nvPr/>
        </p:nvSpPr>
        <p:spPr>
          <a:xfrm>
            <a:off x="7624575" y="3533775"/>
            <a:ext cx="1251900" cy="693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MTA</a:t>
            </a:r>
            <a:endParaRPr sz="1200">
              <a:solidFill>
                <a:srgbClr val="28273D"/>
              </a:solidFill>
            </a:endParaRPr>
          </a:p>
        </p:txBody>
      </p:sp>
      <p:cxnSp>
        <p:nvCxnSpPr>
          <p:cNvPr id="246" name="Google Shape;246;p34"/>
          <p:cNvCxnSpPr>
            <a:stCxn id="243" idx="3"/>
            <a:endCxn id="245" idx="1"/>
          </p:cNvCxnSpPr>
          <p:nvPr/>
        </p:nvCxnSpPr>
        <p:spPr>
          <a:xfrm>
            <a:off x="6736800" y="3880425"/>
            <a:ext cx="887700" cy="0"/>
          </a:xfrm>
          <a:prstGeom prst="straightConnector1">
            <a:avLst/>
          </a:prstGeom>
          <a:noFill/>
          <a:ln cap="flat" cmpd="sng" w="9525">
            <a:solidFill>
              <a:srgbClr val="575279"/>
            </a:solidFill>
            <a:prstDash val="solid"/>
            <a:round/>
            <a:headEnd len="med" w="med" type="none"/>
            <a:tailEnd len="med" w="med" type="triangle"/>
          </a:ln>
        </p:spPr>
      </p:cxnSp>
      <p:cxnSp>
        <p:nvCxnSpPr>
          <p:cNvPr id="247" name="Google Shape;247;p34"/>
          <p:cNvCxnSpPr>
            <a:stCxn id="245" idx="0"/>
            <a:endCxn id="239" idx="2"/>
          </p:cNvCxnSpPr>
          <p:nvPr/>
        </p:nvCxnSpPr>
        <p:spPr>
          <a:xfrm rot="10800000">
            <a:off x="8250525" y="3305175"/>
            <a:ext cx="0" cy="228600"/>
          </a:xfrm>
          <a:prstGeom prst="straightConnector1">
            <a:avLst/>
          </a:prstGeom>
          <a:noFill/>
          <a:ln cap="flat" cmpd="sng" w="9525">
            <a:solidFill>
              <a:srgbClr val="575279"/>
            </a:solidFill>
            <a:prstDash val="solid"/>
            <a:round/>
            <a:headEnd len="med" w="med" type="none"/>
            <a:tailEnd len="med" w="med" type="triangle"/>
          </a:ln>
        </p:spPr>
      </p:cxnSp>
      <p:sp>
        <p:nvSpPr>
          <p:cNvPr id="248" name="Google Shape;248;p34"/>
          <p:cNvSpPr txBox="1"/>
          <p:nvPr/>
        </p:nvSpPr>
        <p:spPr>
          <a:xfrm>
            <a:off x="7501725" y="2297825"/>
            <a:ext cx="14976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Final destination</a:t>
            </a:r>
            <a:endParaRPr sz="1200">
              <a:solidFill>
                <a:srgbClr val="575279"/>
              </a:solidFill>
            </a:endParaRPr>
          </a:p>
        </p:txBody>
      </p:sp>
      <p:sp>
        <p:nvSpPr>
          <p:cNvPr id="249" name="Google Shape;249;p34"/>
          <p:cNvSpPr txBox="1"/>
          <p:nvPr/>
        </p:nvSpPr>
        <p:spPr>
          <a:xfrm>
            <a:off x="333675" y="4227075"/>
            <a:ext cx="14976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Alice's mail server</a:t>
            </a:r>
            <a:endParaRPr sz="1200">
              <a:solidFill>
                <a:srgbClr val="575279"/>
              </a:solidFill>
            </a:endParaRPr>
          </a:p>
        </p:txBody>
      </p:sp>
      <p:sp>
        <p:nvSpPr>
          <p:cNvPr id="250" name="Google Shape;250;p34"/>
          <p:cNvSpPr txBox="1"/>
          <p:nvPr/>
        </p:nvSpPr>
        <p:spPr>
          <a:xfrm>
            <a:off x="2473350" y="4227075"/>
            <a:ext cx="14976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Mail server X</a:t>
            </a:r>
            <a:endParaRPr sz="1200">
              <a:solidFill>
                <a:srgbClr val="575279"/>
              </a:solidFill>
            </a:endParaRPr>
          </a:p>
        </p:txBody>
      </p:sp>
      <p:sp>
        <p:nvSpPr>
          <p:cNvPr id="251" name="Google Shape;251;p34"/>
          <p:cNvSpPr txBox="1"/>
          <p:nvPr/>
        </p:nvSpPr>
        <p:spPr>
          <a:xfrm>
            <a:off x="5362050" y="4227063"/>
            <a:ext cx="14976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Mail server Y</a:t>
            </a:r>
            <a:endParaRPr sz="1200">
              <a:solidFill>
                <a:srgbClr val="575279"/>
              </a:solidFill>
            </a:endParaRPr>
          </a:p>
        </p:txBody>
      </p:sp>
      <p:sp>
        <p:nvSpPr>
          <p:cNvPr id="252" name="Google Shape;252;p34"/>
          <p:cNvSpPr txBox="1"/>
          <p:nvPr/>
        </p:nvSpPr>
        <p:spPr>
          <a:xfrm>
            <a:off x="7501725" y="4227013"/>
            <a:ext cx="1497600" cy="31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Bob's mail server</a:t>
            </a:r>
            <a:endParaRPr sz="1200">
              <a:solidFill>
                <a:srgbClr val="575279"/>
              </a:solidFill>
            </a:endParaRPr>
          </a:p>
        </p:txBody>
      </p:sp>
      <p:sp>
        <p:nvSpPr>
          <p:cNvPr id="253" name="Google Shape;253;p34"/>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Adrian Flores</a:t>
            </a:r>
            <a:endParaRPr sz="900">
              <a:solidFill>
                <a:schemeClr val="dk1"/>
              </a:solidFill>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250500" y="1486350"/>
            <a:ext cx="4045200" cy="21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to Know About Relaying</a:t>
            </a:r>
            <a:endParaRPr/>
          </a:p>
        </p:txBody>
      </p:sp>
      <p:sp>
        <p:nvSpPr>
          <p:cNvPr id="259" name="Google Shape;259;p35"/>
          <p:cNvSpPr txBox="1"/>
          <p:nvPr>
            <p:ph idx="2" type="body"/>
          </p:nvPr>
        </p:nvSpPr>
        <p:spPr>
          <a:xfrm>
            <a:off x="4947000" y="1666050"/>
            <a:ext cx="3837000" cy="1811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28273D"/>
              </a:buClr>
              <a:buSzPts val="1800"/>
              <a:buAutoNum type="arabicPeriod"/>
            </a:pPr>
            <a:r>
              <a:rPr lang="en">
                <a:solidFill>
                  <a:srgbClr val="28273D"/>
                </a:solidFill>
              </a:rPr>
              <a:t>What protocol is used</a:t>
            </a:r>
            <a:br>
              <a:rPr lang="en">
                <a:solidFill>
                  <a:srgbClr val="28273D"/>
                </a:solidFill>
              </a:rPr>
            </a:br>
            <a:endParaRPr>
              <a:solidFill>
                <a:srgbClr val="28273D"/>
              </a:solidFill>
            </a:endParaRPr>
          </a:p>
          <a:p>
            <a:pPr indent="-342900" lvl="0" marL="457200" rtl="0" algn="l">
              <a:spcBef>
                <a:spcPts val="0"/>
              </a:spcBef>
              <a:spcAft>
                <a:spcPts val="0"/>
              </a:spcAft>
              <a:buClr>
                <a:srgbClr val="28273D"/>
              </a:buClr>
              <a:buSzPts val="1800"/>
              <a:buAutoNum type="arabicPeriod"/>
            </a:pPr>
            <a:r>
              <a:rPr lang="en">
                <a:solidFill>
                  <a:srgbClr val="28273D"/>
                </a:solidFill>
              </a:rPr>
              <a:t>What mail server should the message hop to</a:t>
            </a:r>
            <a:endParaRPr>
              <a:solidFill>
                <a:srgbClr val="28273D"/>
              </a:solidFill>
            </a:endParaRPr>
          </a:p>
        </p:txBody>
      </p:sp>
      <p:sp>
        <p:nvSpPr>
          <p:cNvPr id="260" name="Google Shape;260;p35"/>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Jeremy Zou</a:t>
            </a:r>
            <a:endParaRPr sz="900">
              <a:solidFill>
                <a:schemeClr val="dk1"/>
              </a:solidFill>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264" name="Shape 264"/>
        <p:cNvGrpSpPr/>
        <p:nvPr/>
      </p:nvGrpSpPr>
      <p:grpSpPr>
        <a:xfrm>
          <a:off x="0" y="0"/>
          <a:ext cx="0" cy="0"/>
          <a:chOff x="0" y="0"/>
          <a:chExt cx="0" cy="0"/>
        </a:xfrm>
      </p:grpSpPr>
      <p:sp>
        <p:nvSpPr>
          <p:cNvPr id="265" name="Google Shape;265;p36"/>
          <p:cNvSpPr txBox="1"/>
          <p:nvPr>
            <p:ph type="title"/>
          </p:nvPr>
        </p:nvSpPr>
        <p:spPr>
          <a:xfrm>
            <a:off x="159300" y="388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Simple Mail Transport Protocol (SMTP)</a:t>
            </a:r>
            <a:endParaRPr b="1">
              <a:solidFill>
                <a:srgbClr val="28273D"/>
              </a:solidFill>
              <a:latin typeface="Montserrat"/>
              <a:ea typeface="Montserrat"/>
              <a:cs typeface="Montserrat"/>
              <a:sym typeface="Montserrat"/>
            </a:endParaRPr>
          </a:p>
        </p:txBody>
      </p:sp>
      <p:sp>
        <p:nvSpPr>
          <p:cNvPr id="266" name="Google Shape;266;p36"/>
          <p:cNvSpPr txBox="1"/>
          <p:nvPr>
            <p:ph idx="1" type="body"/>
          </p:nvPr>
        </p:nvSpPr>
        <p:spPr>
          <a:xfrm>
            <a:off x="5838825" y="2402450"/>
            <a:ext cx="3146700" cy="169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575279"/>
              </a:buClr>
              <a:buSzPts val="1800"/>
              <a:buFont typeface="Comfortaa"/>
              <a:buChar char="●"/>
            </a:pPr>
            <a:r>
              <a:rPr lang="en">
                <a:solidFill>
                  <a:srgbClr val="575279"/>
                </a:solidFill>
                <a:latin typeface="Comfortaa"/>
                <a:ea typeface="Comfortaa"/>
                <a:cs typeface="Comfortaa"/>
                <a:sym typeface="Comfortaa"/>
              </a:rPr>
              <a:t>Application protocol using TCP port 25</a:t>
            </a:r>
            <a:endParaRPr>
              <a:solidFill>
                <a:srgbClr val="575279"/>
              </a:solidFill>
              <a:latin typeface="Comfortaa"/>
              <a:ea typeface="Comfortaa"/>
              <a:cs typeface="Comfortaa"/>
              <a:sym typeface="Comfortaa"/>
            </a:endParaRPr>
          </a:p>
          <a:p>
            <a:pPr indent="-342900" lvl="0" marL="457200" rtl="0" algn="l">
              <a:spcBef>
                <a:spcPts val="0"/>
              </a:spcBef>
              <a:spcAft>
                <a:spcPts val="0"/>
              </a:spcAft>
              <a:buClr>
                <a:srgbClr val="575279"/>
              </a:buClr>
              <a:buSzPts val="1800"/>
              <a:buFont typeface="Comfortaa"/>
              <a:buChar char="●"/>
            </a:pPr>
            <a:r>
              <a:rPr lang="en">
                <a:solidFill>
                  <a:srgbClr val="575279"/>
                </a:solidFill>
                <a:latin typeface="Comfortaa"/>
                <a:ea typeface="Comfortaa"/>
                <a:cs typeface="Comfortaa"/>
                <a:sym typeface="Comfortaa"/>
              </a:rPr>
              <a:t>Chatty: client sends commands and server responds</a:t>
            </a:r>
            <a:endParaRPr>
              <a:solidFill>
                <a:srgbClr val="575279"/>
              </a:solidFill>
              <a:latin typeface="Comfortaa"/>
              <a:ea typeface="Comfortaa"/>
              <a:cs typeface="Comfortaa"/>
              <a:sym typeface="Comfortaa"/>
            </a:endParaRPr>
          </a:p>
        </p:txBody>
      </p:sp>
      <p:sp>
        <p:nvSpPr>
          <p:cNvPr id="267" name="Google Shape;267;p36"/>
          <p:cNvSpPr/>
          <p:nvPr/>
        </p:nvSpPr>
        <p:spPr>
          <a:xfrm>
            <a:off x="194275" y="1209600"/>
            <a:ext cx="1251900" cy="5106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Alice's MTA</a:t>
            </a:r>
            <a:endParaRPr>
              <a:solidFill>
                <a:srgbClr val="28273D"/>
              </a:solidFill>
            </a:endParaRPr>
          </a:p>
        </p:txBody>
      </p:sp>
      <p:sp>
        <p:nvSpPr>
          <p:cNvPr id="268" name="Google Shape;268;p36"/>
          <p:cNvSpPr/>
          <p:nvPr/>
        </p:nvSpPr>
        <p:spPr>
          <a:xfrm>
            <a:off x="4897475" y="1209613"/>
            <a:ext cx="1251900" cy="5106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Some MTA</a:t>
            </a:r>
            <a:endParaRPr>
              <a:solidFill>
                <a:srgbClr val="28273D"/>
              </a:solidFill>
            </a:endParaRPr>
          </a:p>
        </p:txBody>
      </p:sp>
      <p:cxnSp>
        <p:nvCxnSpPr>
          <p:cNvPr id="269" name="Google Shape;269;p36"/>
          <p:cNvCxnSpPr>
            <a:stCxn id="267" idx="2"/>
          </p:cNvCxnSpPr>
          <p:nvPr/>
        </p:nvCxnSpPr>
        <p:spPr>
          <a:xfrm>
            <a:off x="820225" y="1720200"/>
            <a:ext cx="0" cy="4020300"/>
          </a:xfrm>
          <a:prstGeom prst="straightConnector1">
            <a:avLst/>
          </a:prstGeom>
          <a:noFill/>
          <a:ln cap="flat" cmpd="sng" w="9525">
            <a:solidFill>
              <a:srgbClr val="575279"/>
            </a:solidFill>
            <a:prstDash val="solid"/>
            <a:round/>
            <a:headEnd len="med" w="med" type="none"/>
            <a:tailEnd len="med" w="med" type="none"/>
          </a:ln>
        </p:spPr>
      </p:cxnSp>
      <p:cxnSp>
        <p:nvCxnSpPr>
          <p:cNvPr id="270" name="Google Shape;270;p36"/>
          <p:cNvCxnSpPr>
            <a:stCxn id="268" idx="2"/>
          </p:cNvCxnSpPr>
          <p:nvPr/>
        </p:nvCxnSpPr>
        <p:spPr>
          <a:xfrm>
            <a:off x="5523425" y="1720213"/>
            <a:ext cx="0" cy="4020600"/>
          </a:xfrm>
          <a:prstGeom prst="straightConnector1">
            <a:avLst/>
          </a:prstGeom>
          <a:noFill/>
          <a:ln cap="flat" cmpd="sng" w="9525">
            <a:solidFill>
              <a:srgbClr val="575279"/>
            </a:solidFill>
            <a:prstDash val="solid"/>
            <a:round/>
            <a:headEnd len="med" w="med" type="none"/>
            <a:tailEnd len="med" w="med" type="none"/>
          </a:ln>
        </p:spPr>
      </p:cxnSp>
      <p:cxnSp>
        <p:nvCxnSpPr>
          <p:cNvPr id="271" name="Google Shape;271;p36"/>
          <p:cNvCxnSpPr/>
          <p:nvPr/>
        </p:nvCxnSpPr>
        <p:spPr>
          <a:xfrm>
            <a:off x="816700" y="1996713"/>
            <a:ext cx="4695000" cy="0"/>
          </a:xfrm>
          <a:prstGeom prst="straightConnector1">
            <a:avLst/>
          </a:prstGeom>
          <a:noFill/>
          <a:ln cap="flat" cmpd="sng" w="9525">
            <a:solidFill>
              <a:srgbClr val="575279"/>
            </a:solidFill>
            <a:prstDash val="solid"/>
            <a:round/>
            <a:headEnd len="med" w="med" type="none"/>
            <a:tailEnd len="med" w="med" type="triangle"/>
          </a:ln>
        </p:spPr>
      </p:cxnSp>
      <p:sp>
        <p:nvSpPr>
          <p:cNvPr id="272" name="Google Shape;272;p36"/>
          <p:cNvSpPr txBox="1"/>
          <p:nvPr/>
        </p:nvSpPr>
        <p:spPr>
          <a:xfrm>
            <a:off x="2148550" y="1812513"/>
            <a:ext cx="21747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575279"/>
                </a:solidFill>
              </a:rPr>
              <a:t>(Open connection)</a:t>
            </a:r>
            <a:endParaRPr sz="800">
              <a:solidFill>
                <a:srgbClr val="575279"/>
              </a:solidFill>
            </a:endParaRPr>
          </a:p>
        </p:txBody>
      </p:sp>
      <p:cxnSp>
        <p:nvCxnSpPr>
          <p:cNvPr id="273" name="Google Shape;273;p36"/>
          <p:cNvCxnSpPr/>
          <p:nvPr/>
        </p:nvCxnSpPr>
        <p:spPr>
          <a:xfrm>
            <a:off x="816700" y="2217075"/>
            <a:ext cx="4695000" cy="0"/>
          </a:xfrm>
          <a:prstGeom prst="straightConnector1">
            <a:avLst/>
          </a:prstGeom>
          <a:noFill/>
          <a:ln cap="flat" cmpd="sng" w="9525">
            <a:solidFill>
              <a:srgbClr val="188038"/>
            </a:solidFill>
            <a:prstDash val="solid"/>
            <a:round/>
            <a:headEnd len="med" w="med" type="triangle"/>
            <a:tailEnd len="med" w="med" type="none"/>
          </a:ln>
        </p:spPr>
      </p:cxnSp>
      <p:sp>
        <p:nvSpPr>
          <p:cNvPr id="274" name="Google Shape;274;p36"/>
          <p:cNvSpPr txBox="1"/>
          <p:nvPr/>
        </p:nvSpPr>
        <p:spPr>
          <a:xfrm>
            <a:off x="1090750" y="2033025"/>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188038"/>
                </a:solidFill>
              </a:rPr>
              <a:t>220 mail.something.com ESMTP Implementation</a:t>
            </a:r>
            <a:endParaRPr sz="800">
              <a:solidFill>
                <a:srgbClr val="188038"/>
              </a:solidFill>
            </a:endParaRPr>
          </a:p>
        </p:txBody>
      </p:sp>
      <p:cxnSp>
        <p:nvCxnSpPr>
          <p:cNvPr id="275" name="Google Shape;275;p36"/>
          <p:cNvCxnSpPr/>
          <p:nvPr/>
        </p:nvCxnSpPr>
        <p:spPr>
          <a:xfrm>
            <a:off x="816700" y="2425450"/>
            <a:ext cx="4695000" cy="0"/>
          </a:xfrm>
          <a:prstGeom prst="straightConnector1">
            <a:avLst/>
          </a:prstGeom>
          <a:noFill/>
          <a:ln cap="flat" cmpd="sng" w="9525">
            <a:solidFill>
              <a:srgbClr val="0000FF"/>
            </a:solidFill>
            <a:prstDash val="solid"/>
            <a:round/>
            <a:headEnd len="med" w="med" type="none"/>
            <a:tailEnd len="med" w="med" type="triangle"/>
          </a:ln>
        </p:spPr>
      </p:cxnSp>
      <p:sp>
        <p:nvSpPr>
          <p:cNvPr id="276" name="Google Shape;276;p36"/>
          <p:cNvSpPr txBox="1"/>
          <p:nvPr/>
        </p:nvSpPr>
        <p:spPr>
          <a:xfrm>
            <a:off x="1090750" y="2241400"/>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FF"/>
                </a:solidFill>
              </a:rPr>
              <a:t>EHLO mail.example.com</a:t>
            </a:r>
            <a:endParaRPr sz="800">
              <a:solidFill>
                <a:srgbClr val="0000FF"/>
              </a:solidFill>
            </a:endParaRPr>
          </a:p>
        </p:txBody>
      </p:sp>
      <p:cxnSp>
        <p:nvCxnSpPr>
          <p:cNvPr id="277" name="Google Shape;277;p36"/>
          <p:cNvCxnSpPr/>
          <p:nvPr/>
        </p:nvCxnSpPr>
        <p:spPr>
          <a:xfrm>
            <a:off x="816700" y="2647425"/>
            <a:ext cx="4695000" cy="0"/>
          </a:xfrm>
          <a:prstGeom prst="straightConnector1">
            <a:avLst/>
          </a:prstGeom>
          <a:noFill/>
          <a:ln cap="flat" cmpd="sng" w="9525">
            <a:solidFill>
              <a:srgbClr val="188038"/>
            </a:solidFill>
            <a:prstDash val="solid"/>
            <a:round/>
            <a:headEnd len="med" w="med" type="triangle"/>
            <a:tailEnd len="med" w="med" type="none"/>
          </a:ln>
        </p:spPr>
      </p:cxnSp>
      <p:sp>
        <p:nvSpPr>
          <p:cNvPr id="278" name="Google Shape;278;p36"/>
          <p:cNvSpPr txBox="1"/>
          <p:nvPr/>
        </p:nvSpPr>
        <p:spPr>
          <a:xfrm>
            <a:off x="1747750" y="2469900"/>
            <a:ext cx="2976300" cy="18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rgbClr val="188038"/>
                </a:solidFill>
              </a:rPr>
              <a:t>250 mail.something.com at your service, mail.example.com</a:t>
            </a:r>
            <a:endParaRPr sz="800">
              <a:solidFill>
                <a:srgbClr val="188038"/>
              </a:solidFill>
            </a:endParaRPr>
          </a:p>
        </p:txBody>
      </p:sp>
      <p:cxnSp>
        <p:nvCxnSpPr>
          <p:cNvPr id="279" name="Google Shape;279;p36"/>
          <p:cNvCxnSpPr/>
          <p:nvPr/>
        </p:nvCxnSpPr>
        <p:spPr>
          <a:xfrm>
            <a:off x="816700" y="2882700"/>
            <a:ext cx="4695000" cy="0"/>
          </a:xfrm>
          <a:prstGeom prst="straightConnector1">
            <a:avLst/>
          </a:prstGeom>
          <a:noFill/>
          <a:ln cap="flat" cmpd="sng" w="9525">
            <a:solidFill>
              <a:srgbClr val="0000FF"/>
            </a:solidFill>
            <a:prstDash val="solid"/>
            <a:round/>
            <a:headEnd len="med" w="med" type="none"/>
            <a:tailEnd len="med" w="med" type="triangle"/>
          </a:ln>
        </p:spPr>
      </p:cxnSp>
      <p:sp>
        <p:nvSpPr>
          <p:cNvPr id="280" name="Google Shape;280;p36"/>
          <p:cNvSpPr txBox="1"/>
          <p:nvPr/>
        </p:nvSpPr>
        <p:spPr>
          <a:xfrm>
            <a:off x="1090750" y="2698500"/>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FF"/>
                </a:solidFill>
              </a:rPr>
              <a:t>MAIL FROM:&lt;alice@example.com&gt;</a:t>
            </a:r>
            <a:endParaRPr sz="800">
              <a:solidFill>
                <a:srgbClr val="0000FF"/>
              </a:solidFill>
            </a:endParaRPr>
          </a:p>
        </p:txBody>
      </p:sp>
      <p:cxnSp>
        <p:nvCxnSpPr>
          <p:cNvPr id="281" name="Google Shape;281;p36"/>
          <p:cNvCxnSpPr/>
          <p:nvPr/>
        </p:nvCxnSpPr>
        <p:spPr>
          <a:xfrm>
            <a:off x="816700" y="3111300"/>
            <a:ext cx="4695000" cy="0"/>
          </a:xfrm>
          <a:prstGeom prst="straightConnector1">
            <a:avLst/>
          </a:prstGeom>
          <a:noFill/>
          <a:ln cap="flat" cmpd="sng" w="9525">
            <a:solidFill>
              <a:srgbClr val="188038"/>
            </a:solidFill>
            <a:prstDash val="solid"/>
            <a:round/>
            <a:headEnd len="med" w="med" type="triangle"/>
            <a:tailEnd len="med" w="med" type="none"/>
          </a:ln>
        </p:spPr>
      </p:cxnSp>
      <p:sp>
        <p:nvSpPr>
          <p:cNvPr id="282" name="Google Shape;282;p36"/>
          <p:cNvSpPr txBox="1"/>
          <p:nvPr/>
        </p:nvSpPr>
        <p:spPr>
          <a:xfrm>
            <a:off x="1090750" y="2927100"/>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188038"/>
                </a:solidFill>
              </a:rPr>
              <a:t>250 Ok</a:t>
            </a:r>
            <a:endParaRPr sz="800">
              <a:solidFill>
                <a:srgbClr val="188038"/>
              </a:solidFill>
            </a:endParaRPr>
          </a:p>
        </p:txBody>
      </p:sp>
      <p:cxnSp>
        <p:nvCxnSpPr>
          <p:cNvPr id="283" name="Google Shape;283;p36"/>
          <p:cNvCxnSpPr/>
          <p:nvPr/>
        </p:nvCxnSpPr>
        <p:spPr>
          <a:xfrm>
            <a:off x="816700" y="3339900"/>
            <a:ext cx="4695000" cy="0"/>
          </a:xfrm>
          <a:prstGeom prst="straightConnector1">
            <a:avLst/>
          </a:prstGeom>
          <a:noFill/>
          <a:ln cap="flat" cmpd="sng" w="9525">
            <a:solidFill>
              <a:srgbClr val="0000FF"/>
            </a:solidFill>
            <a:prstDash val="solid"/>
            <a:round/>
            <a:headEnd len="med" w="med" type="none"/>
            <a:tailEnd len="med" w="med" type="triangle"/>
          </a:ln>
        </p:spPr>
      </p:cxnSp>
      <p:sp>
        <p:nvSpPr>
          <p:cNvPr id="284" name="Google Shape;284;p36"/>
          <p:cNvSpPr txBox="1"/>
          <p:nvPr/>
        </p:nvSpPr>
        <p:spPr>
          <a:xfrm>
            <a:off x="1090750" y="3155750"/>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FF"/>
                </a:solidFill>
              </a:rPr>
              <a:t>RCPT TO:&lt;bob@example.org&gt;</a:t>
            </a:r>
            <a:endParaRPr sz="800">
              <a:solidFill>
                <a:srgbClr val="0000FF"/>
              </a:solidFill>
            </a:endParaRPr>
          </a:p>
        </p:txBody>
      </p:sp>
      <p:cxnSp>
        <p:nvCxnSpPr>
          <p:cNvPr id="285" name="Google Shape;285;p36"/>
          <p:cNvCxnSpPr/>
          <p:nvPr/>
        </p:nvCxnSpPr>
        <p:spPr>
          <a:xfrm>
            <a:off x="816700" y="3568500"/>
            <a:ext cx="4695000" cy="0"/>
          </a:xfrm>
          <a:prstGeom prst="straightConnector1">
            <a:avLst/>
          </a:prstGeom>
          <a:noFill/>
          <a:ln cap="flat" cmpd="sng" w="9525">
            <a:solidFill>
              <a:srgbClr val="188038"/>
            </a:solidFill>
            <a:prstDash val="solid"/>
            <a:round/>
            <a:headEnd len="med" w="med" type="triangle"/>
            <a:tailEnd len="med" w="med" type="none"/>
          </a:ln>
        </p:spPr>
      </p:cxnSp>
      <p:sp>
        <p:nvSpPr>
          <p:cNvPr id="286" name="Google Shape;286;p36"/>
          <p:cNvSpPr txBox="1"/>
          <p:nvPr/>
        </p:nvSpPr>
        <p:spPr>
          <a:xfrm>
            <a:off x="1090750" y="3384300"/>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188038"/>
                </a:solidFill>
              </a:rPr>
              <a:t>250 Ok</a:t>
            </a:r>
            <a:endParaRPr sz="800">
              <a:solidFill>
                <a:srgbClr val="188038"/>
              </a:solidFill>
            </a:endParaRPr>
          </a:p>
        </p:txBody>
      </p:sp>
      <p:cxnSp>
        <p:nvCxnSpPr>
          <p:cNvPr id="287" name="Google Shape;287;p36"/>
          <p:cNvCxnSpPr/>
          <p:nvPr/>
        </p:nvCxnSpPr>
        <p:spPr>
          <a:xfrm>
            <a:off x="816700" y="3797100"/>
            <a:ext cx="4695000" cy="0"/>
          </a:xfrm>
          <a:prstGeom prst="straightConnector1">
            <a:avLst/>
          </a:prstGeom>
          <a:noFill/>
          <a:ln cap="flat" cmpd="sng" w="9525">
            <a:solidFill>
              <a:srgbClr val="0000FF"/>
            </a:solidFill>
            <a:prstDash val="solid"/>
            <a:round/>
            <a:headEnd len="med" w="med" type="none"/>
            <a:tailEnd len="med" w="med" type="triangle"/>
          </a:ln>
        </p:spPr>
      </p:cxnSp>
      <p:sp>
        <p:nvSpPr>
          <p:cNvPr id="288" name="Google Shape;288;p36"/>
          <p:cNvSpPr txBox="1"/>
          <p:nvPr/>
        </p:nvSpPr>
        <p:spPr>
          <a:xfrm>
            <a:off x="1090750" y="3612950"/>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FF"/>
                </a:solidFill>
              </a:rPr>
              <a:t>DATA</a:t>
            </a:r>
            <a:endParaRPr sz="800">
              <a:solidFill>
                <a:srgbClr val="0000FF"/>
              </a:solidFill>
            </a:endParaRPr>
          </a:p>
        </p:txBody>
      </p:sp>
      <p:cxnSp>
        <p:nvCxnSpPr>
          <p:cNvPr id="289" name="Google Shape;289;p36"/>
          <p:cNvCxnSpPr/>
          <p:nvPr/>
        </p:nvCxnSpPr>
        <p:spPr>
          <a:xfrm>
            <a:off x="816700" y="4025700"/>
            <a:ext cx="4695000" cy="0"/>
          </a:xfrm>
          <a:prstGeom prst="straightConnector1">
            <a:avLst/>
          </a:prstGeom>
          <a:noFill/>
          <a:ln cap="flat" cmpd="sng" w="9525">
            <a:solidFill>
              <a:srgbClr val="188038"/>
            </a:solidFill>
            <a:prstDash val="solid"/>
            <a:round/>
            <a:headEnd len="med" w="med" type="triangle"/>
            <a:tailEnd len="med" w="med" type="none"/>
          </a:ln>
        </p:spPr>
      </p:cxnSp>
      <p:sp>
        <p:nvSpPr>
          <p:cNvPr id="290" name="Google Shape;290;p36"/>
          <p:cNvSpPr txBox="1"/>
          <p:nvPr/>
        </p:nvSpPr>
        <p:spPr>
          <a:xfrm>
            <a:off x="1090750" y="3841500"/>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188038"/>
                </a:solidFill>
              </a:rPr>
              <a:t>354 End data with &lt;CR&gt;&lt;LF&gt;.&lt;CR&gt;&lt;LF&gt;</a:t>
            </a:r>
            <a:endParaRPr sz="800">
              <a:solidFill>
                <a:srgbClr val="188038"/>
              </a:solidFill>
            </a:endParaRPr>
          </a:p>
        </p:txBody>
      </p:sp>
      <p:cxnSp>
        <p:nvCxnSpPr>
          <p:cNvPr id="291" name="Google Shape;291;p36"/>
          <p:cNvCxnSpPr/>
          <p:nvPr/>
        </p:nvCxnSpPr>
        <p:spPr>
          <a:xfrm>
            <a:off x="816700" y="4254300"/>
            <a:ext cx="4695000" cy="0"/>
          </a:xfrm>
          <a:prstGeom prst="straightConnector1">
            <a:avLst/>
          </a:prstGeom>
          <a:noFill/>
          <a:ln cap="flat" cmpd="sng" w="9525">
            <a:solidFill>
              <a:srgbClr val="0000FF"/>
            </a:solidFill>
            <a:prstDash val="solid"/>
            <a:round/>
            <a:headEnd len="med" w="med" type="none"/>
            <a:tailEnd len="med" w="med" type="triangle"/>
          </a:ln>
        </p:spPr>
      </p:cxnSp>
      <p:sp>
        <p:nvSpPr>
          <p:cNvPr id="292" name="Google Shape;292;p36"/>
          <p:cNvSpPr txBox="1"/>
          <p:nvPr/>
        </p:nvSpPr>
        <p:spPr>
          <a:xfrm>
            <a:off x="1090750" y="4070150"/>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FF"/>
                </a:solidFill>
              </a:rPr>
              <a:t>(Alice's IMF message)</a:t>
            </a:r>
            <a:endParaRPr sz="800">
              <a:solidFill>
                <a:srgbClr val="0000FF"/>
              </a:solidFill>
            </a:endParaRPr>
          </a:p>
        </p:txBody>
      </p:sp>
      <p:cxnSp>
        <p:nvCxnSpPr>
          <p:cNvPr id="293" name="Google Shape;293;p36"/>
          <p:cNvCxnSpPr/>
          <p:nvPr/>
        </p:nvCxnSpPr>
        <p:spPr>
          <a:xfrm>
            <a:off x="816700" y="4482900"/>
            <a:ext cx="4695000" cy="0"/>
          </a:xfrm>
          <a:prstGeom prst="straightConnector1">
            <a:avLst/>
          </a:prstGeom>
          <a:noFill/>
          <a:ln cap="flat" cmpd="sng" w="9525">
            <a:solidFill>
              <a:srgbClr val="188038"/>
            </a:solidFill>
            <a:prstDash val="solid"/>
            <a:round/>
            <a:headEnd len="med" w="med" type="triangle"/>
            <a:tailEnd len="med" w="med" type="none"/>
          </a:ln>
        </p:spPr>
      </p:cxnSp>
      <p:sp>
        <p:nvSpPr>
          <p:cNvPr id="294" name="Google Shape;294;p36"/>
          <p:cNvSpPr txBox="1"/>
          <p:nvPr/>
        </p:nvSpPr>
        <p:spPr>
          <a:xfrm>
            <a:off x="1090750" y="4298700"/>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188038"/>
                </a:solidFill>
              </a:rPr>
              <a:t>250 Ok</a:t>
            </a:r>
            <a:endParaRPr sz="800">
              <a:solidFill>
                <a:srgbClr val="188038"/>
              </a:solidFill>
            </a:endParaRPr>
          </a:p>
        </p:txBody>
      </p:sp>
      <p:cxnSp>
        <p:nvCxnSpPr>
          <p:cNvPr id="295" name="Google Shape;295;p36"/>
          <p:cNvCxnSpPr/>
          <p:nvPr/>
        </p:nvCxnSpPr>
        <p:spPr>
          <a:xfrm>
            <a:off x="816700" y="4711500"/>
            <a:ext cx="4695000" cy="0"/>
          </a:xfrm>
          <a:prstGeom prst="straightConnector1">
            <a:avLst/>
          </a:prstGeom>
          <a:noFill/>
          <a:ln cap="flat" cmpd="sng" w="9525">
            <a:solidFill>
              <a:srgbClr val="0000FF"/>
            </a:solidFill>
            <a:prstDash val="solid"/>
            <a:round/>
            <a:headEnd len="med" w="med" type="none"/>
            <a:tailEnd len="med" w="med" type="triangle"/>
          </a:ln>
        </p:spPr>
      </p:cxnSp>
      <p:sp>
        <p:nvSpPr>
          <p:cNvPr id="296" name="Google Shape;296;p36"/>
          <p:cNvSpPr txBox="1"/>
          <p:nvPr/>
        </p:nvSpPr>
        <p:spPr>
          <a:xfrm>
            <a:off x="1090750" y="4527350"/>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0000FF"/>
                </a:solidFill>
              </a:rPr>
              <a:t>QUIT</a:t>
            </a:r>
            <a:endParaRPr sz="800">
              <a:solidFill>
                <a:srgbClr val="0000FF"/>
              </a:solidFill>
            </a:endParaRPr>
          </a:p>
        </p:txBody>
      </p:sp>
      <p:cxnSp>
        <p:nvCxnSpPr>
          <p:cNvPr id="297" name="Google Shape;297;p36"/>
          <p:cNvCxnSpPr/>
          <p:nvPr/>
        </p:nvCxnSpPr>
        <p:spPr>
          <a:xfrm>
            <a:off x="816700" y="4940100"/>
            <a:ext cx="4695000" cy="0"/>
          </a:xfrm>
          <a:prstGeom prst="straightConnector1">
            <a:avLst/>
          </a:prstGeom>
          <a:noFill/>
          <a:ln cap="flat" cmpd="sng" w="9525">
            <a:solidFill>
              <a:srgbClr val="188038"/>
            </a:solidFill>
            <a:prstDash val="solid"/>
            <a:round/>
            <a:headEnd len="med" w="med" type="triangle"/>
            <a:tailEnd len="med" w="med" type="none"/>
          </a:ln>
        </p:spPr>
      </p:cxnSp>
      <p:sp>
        <p:nvSpPr>
          <p:cNvPr id="298" name="Google Shape;298;p36"/>
          <p:cNvSpPr txBox="1"/>
          <p:nvPr/>
        </p:nvSpPr>
        <p:spPr>
          <a:xfrm>
            <a:off x="1090750" y="4755900"/>
            <a:ext cx="4290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188038"/>
                </a:solidFill>
              </a:rPr>
              <a:t>221 Bye</a:t>
            </a:r>
            <a:endParaRPr sz="800">
              <a:solidFill>
                <a:srgbClr val="188038"/>
              </a:solidFill>
            </a:endParaRPr>
          </a:p>
        </p:txBody>
      </p:sp>
      <p:sp>
        <p:nvSpPr>
          <p:cNvPr id="299" name="Google Shape;299;p36"/>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Jeremy Zou</a:t>
            </a:r>
            <a:endParaRPr sz="900">
              <a:solidFill>
                <a:schemeClr val="dk1"/>
              </a:solidFill>
              <a:latin typeface="Comfortaa"/>
              <a:ea typeface="Comfortaa"/>
              <a:cs typeface="Comfortaa"/>
              <a:sym typeface="Comforta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303" name="Shape 303"/>
        <p:cNvGrpSpPr/>
        <p:nvPr/>
      </p:nvGrpSpPr>
      <p:grpSpPr>
        <a:xfrm>
          <a:off x="0" y="0"/>
          <a:ext cx="0" cy="0"/>
          <a:chOff x="0" y="0"/>
          <a:chExt cx="0" cy="0"/>
        </a:xfrm>
      </p:grpSpPr>
      <p:sp>
        <p:nvSpPr>
          <p:cNvPr id="304" name="Google Shape;30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DNS Mail Exchange (MX) Records</a:t>
            </a:r>
            <a:endParaRPr b="1">
              <a:solidFill>
                <a:srgbClr val="28273D"/>
              </a:solidFill>
              <a:latin typeface="Montserrat"/>
              <a:ea typeface="Montserrat"/>
              <a:cs typeface="Montserrat"/>
              <a:sym typeface="Montserrat"/>
            </a:endParaRPr>
          </a:p>
        </p:txBody>
      </p:sp>
      <p:sp>
        <p:nvSpPr>
          <p:cNvPr id="305" name="Google Shape;305;p37"/>
          <p:cNvSpPr txBox="1"/>
          <p:nvPr>
            <p:ph idx="1" type="body"/>
          </p:nvPr>
        </p:nvSpPr>
        <p:spPr>
          <a:xfrm>
            <a:off x="311700" y="1152475"/>
            <a:ext cx="8520600" cy="47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Recipient is </a:t>
            </a:r>
            <a:r>
              <a:rPr lang="en">
                <a:solidFill>
                  <a:srgbClr val="56949F"/>
                </a:solidFill>
                <a:latin typeface="Comfortaa"/>
                <a:ea typeface="Comfortaa"/>
                <a:cs typeface="Comfortaa"/>
                <a:sym typeface="Comfortaa"/>
              </a:rPr>
              <a:t>bob@</a:t>
            </a:r>
            <a:r>
              <a:rPr lang="en">
                <a:solidFill>
                  <a:srgbClr val="56949F"/>
                </a:solidFill>
                <a:highlight>
                  <a:srgbClr val="F4EDE8"/>
                </a:highlight>
                <a:latin typeface="Comfortaa"/>
                <a:ea typeface="Comfortaa"/>
                <a:cs typeface="Comfortaa"/>
                <a:sym typeface="Comfortaa"/>
              </a:rPr>
              <a:t>example.org</a:t>
            </a:r>
            <a:r>
              <a:rPr lang="en">
                <a:solidFill>
                  <a:srgbClr val="575279"/>
                </a:solidFill>
                <a:latin typeface="Comfortaa"/>
                <a:ea typeface="Comfortaa"/>
                <a:cs typeface="Comfortaa"/>
                <a:sym typeface="Comfortaa"/>
              </a:rPr>
              <a:t>, so find the MX record of </a:t>
            </a:r>
            <a:r>
              <a:rPr lang="en">
                <a:solidFill>
                  <a:srgbClr val="56949F"/>
                </a:solidFill>
                <a:highlight>
                  <a:srgbClr val="F4EDE8"/>
                </a:highlight>
                <a:latin typeface="Roboto Mono"/>
                <a:ea typeface="Roboto Mono"/>
                <a:cs typeface="Roboto Mono"/>
                <a:sym typeface="Roboto Mono"/>
              </a:rPr>
              <a:t>example.org.</a:t>
            </a:r>
            <a:endParaRPr>
              <a:solidFill>
                <a:srgbClr val="56949F"/>
              </a:solidFill>
              <a:highlight>
                <a:srgbClr val="F4EDE8"/>
              </a:highlight>
              <a:latin typeface="Comfortaa"/>
              <a:ea typeface="Comfortaa"/>
              <a:cs typeface="Comfortaa"/>
              <a:sym typeface="Comfortaa"/>
            </a:endParaRPr>
          </a:p>
        </p:txBody>
      </p:sp>
      <p:sp>
        <p:nvSpPr>
          <p:cNvPr id="306" name="Google Shape;306;p37"/>
          <p:cNvSpPr/>
          <p:nvPr/>
        </p:nvSpPr>
        <p:spPr>
          <a:xfrm>
            <a:off x="534850" y="2761250"/>
            <a:ext cx="1252200" cy="7092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Alice's MTA</a:t>
            </a:r>
            <a:endParaRPr>
              <a:solidFill>
                <a:srgbClr val="28273D"/>
              </a:solidFill>
            </a:endParaRPr>
          </a:p>
        </p:txBody>
      </p:sp>
      <p:sp>
        <p:nvSpPr>
          <p:cNvPr id="307" name="Google Shape;307;p37"/>
          <p:cNvSpPr/>
          <p:nvPr/>
        </p:nvSpPr>
        <p:spPr>
          <a:xfrm>
            <a:off x="3573799" y="2761250"/>
            <a:ext cx="1252200" cy="7092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Recursive resolver</a:t>
            </a:r>
            <a:endParaRPr>
              <a:solidFill>
                <a:srgbClr val="28273D"/>
              </a:solidFill>
            </a:endParaRPr>
          </a:p>
        </p:txBody>
      </p:sp>
      <p:cxnSp>
        <p:nvCxnSpPr>
          <p:cNvPr id="308" name="Google Shape;308;p37"/>
          <p:cNvCxnSpPr/>
          <p:nvPr/>
        </p:nvCxnSpPr>
        <p:spPr>
          <a:xfrm>
            <a:off x="1787050" y="3039650"/>
            <a:ext cx="1786800" cy="0"/>
          </a:xfrm>
          <a:prstGeom prst="straightConnector1">
            <a:avLst/>
          </a:prstGeom>
          <a:noFill/>
          <a:ln cap="flat" cmpd="sng" w="9525">
            <a:solidFill>
              <a:srgbClr val="575279"/>
            </a:solidFill>
            <a:prstDash val="solid"/>
            <a:round/>
            <a:headEnd len="med" w="med" type="none"/>
            <a:tailEnd len="med" w="med" type="triangle"/>
          </a:ln>
        </p:spPr>
      </p:cxnSp>
      <p:cxnSp>
        <p:nvCxnSpPr>
          <p:cNvPr id="309" name="Google Shape;309;p37"/>
          <p:cNvCxnSpPr/>
          <p:nvPr/>
        </p:nvCxnSpPr>
        <p:spPr>
          <a:xfrm>
            <a:off x="1787050" y="3192050"/>
            <a:ext cx="1786800" cy="0"/>
          </a:xfrm>
          <a:prstGeom prst="straightConnector1">
            <a:avLst/>
          </a:prstGeom>
          <a:noFill/>
          <a:ln cap="flat" cmpd="sng" w="9525">
            <a:solidFill>
              <a:srgbClr val="575279"/>
            </a:solidFill>
            <a:prstDash val="solid"/>
            <a:round/>
            <a:headEnd len="med" w="med" type="triangle"/>
            <a:tailEnd len="med" w="med" type="none"/>
          </a:ln>
        </p:spPr>
      </p:cxnSp>
      <p:sp>
        <p:nvSpPr>
          <p:cNvPr id="310" name="Google Shape;310;p37"/>
          <p:cNvSpPr txBox="1"/>
          <p:nvPr/>
        </p:nvSpPr>
        <p:spPr>
          <a:xfrm>
            <a:off x="1994775" y="2745950"/>
            <a:ext cx="13713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1: Recursive query</a:t>
            </a:r>
            <a:endParaRPr sz="1100">
              <a:solidFill>
                <a:srgbClr val="575279"/>
              </a:solidFill>
            </a:endParaRPr>
          </a:p>
        </p:txBody>
      </p:sp>
      <p:sp>
        <p:nvSpPr>
          <p:cNvPr id="311" name="Google Shape;311;p37"/>
          <p:cNvSpPr txBox="1"/>
          <p:nvPr/>
        </p:nvSpPr>
        <p:spPr>
          <a:xfrm>
            <a:off x="1902575" y="3192050"/>
            <a:ext cx="15792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8: </a:t>
            </a:r>
            <a:r>
              <a:rPr lang="en" sz="1100">
                <a:solidFill>
                  <a:srgbClr val="575279"/>
                </a:solidFill>
                <a:highlight>
                  <a:srgbClr val="F4EDE8"/>
                </a:highlight>
              </a:rPr>
              <a:t>mail.example.org</a:t>
            </a:r>
            <a:endParaRPr sz="1100">
              <a:solidFill>
                <a:srgbClr val="575279"/>
              </a:solidFill>
              <a:highlight>
                <a:srgbClr val="F4EDE8"/>
              </a:highlight>
            </a:endParaRPr>
          </a:p>
        </p:txBody>
      </p:sp>
      <p:sp>
        <p:nvSpPr>
          <p:cNvPr id="312" name="Google Shape;312;p37"/>
          <p:cNvSpPr/>
          <p:nvPr/>
        </p:nvSpPr>
        <p:spPr>
          <a:xfrm>
            <a:off x="7527074" y="1860575"/>
            <a:ext cx="1252200" cy="7092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Root name server</a:t>
            </a:r>
            <a:endParaRPr>
              <a:solidFill>
                <a:srgbClr val="28273D"/>
              </a:solidFill>
            </a:endParaRPr>
          </a:p>
        </p:txBody>
      </p:sp>
      <p:sp>
        <p:nvSpPr>
          <p:cNvPr id="313" name="Google Shape;313;p37"/>
          <p:cNvSpPr/>
          <p:nvPr/>
        </p:nvSpPr>
        <p:spPr>
          <a:xfrm>
            <a:off x="7527074" y="2761250"/>
            <a:ext cx="1252200" cy="7092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.org name server</a:t>
            </a:r>
            <a:endParaRPr>
              <a:solidFill>
                <a:srgbClr val="28273D"/>
              </a:solidFill>
            </a:endParaRPr>
          </a:p>
        </p:txBody>
      </p:sp>
      <p:sp>
        <p:nvSpPr>
          <p:cNvPr id="314" name="Google Shape;314;p37"/>
          <p:cNvSpPr/>
          <p:nvPr/>
        </p:nvSpPr>
        <p:spPr>
          <a:xfrm>
            <a:off x="7527074" y="3661925"/>
            <a:ext cx="1252200" cy="7092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28273D"/>
                </a:solidFill>
              </a:rPr>
              <a:t>example.org name server</a:t>
            </a:r>
            <a:endParaRPr sz="1300">
              <a:solidFill>
                <a:srgbClr val="28273D"/>
              </a:solidFill>
            </a:endParaRPr>
          </a:p>
        </p:txBody>
      </p:sp>
      <p:cxnSp>
        <p:nvCxnSpPr>
          <p:cNvPr id="315" name="Google Shape;315;p37"/>
          <p:cNvCxnSpPr/>
          <p:nvPr/>
        </p:nvCxnSpPr>
        <p:spPr>
          <a:xfrm flipH="1" rot="10724104">
            <a:off x="4834628" y="1910796"/>
            <a:ext cx="2690756" cy="650559"/>
          </a:xfrm>
          <a:prstGeom prst="straightConnector1">
            <a:avLst/>
          </a:prstGeom>
          <a:noFill/>
          <a:ln cap="flat" cmpd="sng" w="9525">
            <a:solidFill>
              <a:srgbClr val="575279"/>
            </a:solidFill>
            <a:prstDash val="solid"/>
            <a:round/>
            <a:headEnd len="med" w="med" type="none"/>
            <a:tailEnd len="med" w="med" type="triangle"/>
          </a:ln>
        </p:spPr>
      </p:cxnSp>
      <p:cxnSp>
        <p:nvCxnSpPr>
          <p:cNvPr id="316" name="Google Shape;316;p37"/>
          <p:cNvCxnSpPr/>
          <p:nvPr/>
        </p:nvCxnSpPr>
        <p:spPr>
          <a:xfrm flipH="1" rot="10724104">
            <a:off x="4837992" y="2063159"/>
            <a:ext cx="2690756" cy="650559"/>
          </a:xfrm>
          <a:prstGeom prst="straightConnector1">
            <a:avLst/>
          </a:prstGeom>
          <a:noFill/>
          <a:ln cap="flat" cmpd="sng" w="9525">
            <a:solidFill>
              <a:srgbClr val="575279"/>
            </a:solidFill>
            <a:prstDash val="solid"/>
            <a:round/>
            <a:headEnd len="med" w="med" type="triangle"/>
            <a:tailEnd len="med" w="med" type="none"/>
          </a:ln>
        </p:spPr>
      </p:cxnSp>
      <p:sp>
        <p:nvSpPr>
          <p:cNvPr id="317" name="Google Shape;317;p37"/>
          <p:cNvSpPr txBox="1"/>
          <p:nvPr/>
        </p:nvSpPr>
        <p:spPr>
          <a:xfrm rot="-880480">
            <a:off x="5321378" y="1979901"/>
            <a:ext cx="1371333" cy="29339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2: Iterative query</a:t>
            </a:r>
            <a:endParaRPr sz="1100">
              <a:solidFill>
                <a:srgbClr val="575279"/>
              </a:solidFill>
            </a:endParaRPr>
          </a:p>
        </p:txBody>
      </p:sp>
      <p:sp>
        <p:nvSpPr>
          <p:cNvPr id="318" name="Google Shape;318;p37"/>
          <p:cNvSpPr txBox="1"/>
          <p:nvPr/>
        </p:nvSpPr>
        <p:spPr>
          <a:xfrm rot="-880480">
            <a:off x="5512259" y="2382858"/>
            <a:ext cx="1371333" cy="20403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3: org</a:t>
            </a:r>
            <a:endParaRPr sz="1100">
              <a:solidFill>
                <a:srgbClr val="575279"/>
              </a:solidFill>
            </a:endParaRPr>
          </a:p>
        </p:txBody>
      </p:sp>
      <p:cxnSp>
        <p:nvCxnSpPr>
          <p:cNvPr id="319" name="Google Shape;319;p37"/>
          <p:cNvCxnSpPr/>
          <p:nvPr/>
        </p:nvCxnSpPr>
        <p:spPr>
          <a:xfrm>
            <a:off x="4825999" y="2963450"/>
            <a:ext cx="2701200" cy="0"/>
          </a:xfrm>
          <a:prstGeom prst="straightConnector1">
            <a:avLst/>
          </a:prstGeom>
          <a:noFill/>
          <a:ln cap="flat" cmpd="sng" w="9525">
            <a:solidFill>
              <a:srgbClr val="575279"/>
            </a:solidFill>
            <a:prstDash val="solid"/>
            <a:round/>
            <a:headEnd len="med" w="med" type="none"/>
            <a:tailEnd len="med" w="med" type="triangle"/>
          </a:ln>
        </p:spPr>
      </p:cxnSp>
      <p:sp>
        <p:nvSpPr>
          <p:cNvPr id="320" name="Google Shape;320;p37"/>
          <p:cNvSpPr txBox="1"/>
          <p:nvPr/>
        </p:nvSpPr>
        <p:spPr>
          <a:xfrm rot="752">
            <a:off x="5490878" y="2706719"/>
            <a:ext cx="1371300" cy="2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4: Iterative query</a:t>
            </a:r>
            <a:endParaRPr sz="1100">
              <a:solidFill>
                <a:srgbClr val="575279"/>
              </a:solidFill>
            </a:endParaRPr>
          </a:p>
        </p:txBody>
      </p:sp>
      <p:cxnSp>
        <p:nvCxnSpPr>
          <p:cNvPr id="321" name="Google Shape;321;p37"/>
          <p:cNvCxnSpPr/>
          <p:nvPr/>
        </p:nvCxnSpPr>
        <p:spPr>
          <a:xfrm>
            <a:off x="4825999" y="3115850"/>
            <a:ext cx="2701200" cy="0"/>
          </a:xfrm>
          <a:prstGeom prst="straightConnector1">
            <a:avLst/>
          </a:prstGeom>
          <a:noFill/>
          <a:ln cap="flat" cmpd="sng" w="9525">
            <a:solidFill>
              <a:srgbClr val="575279"/>
            </a:solidFill>
            <a:prstDash val="solid"/>
            <a:round/>
            <a:headEnd len="med" w="med" type="triangle"/>
            <a:tailEnd len="med" w="med" type="none"/>
          </a:ln>
        </p:spPr>
      </p:cxnSp>
      <p:sp>
        <p:nvSpPr>
          <p:cNvPr id="322" name="Google Shape;322;p37"/>
          <p:cNvSpPr txBox="1"/>
          <p:nvPr/>
        </p:nvSpPr>
        <p:spPr>
          <a:xfrm rot="752">
            <a:off x="5490890" y="3115994"/>
            <a:ext cx="1371300" cy="29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5: example.org</a:t>
            </a:r>
            <a:endParaRPr sz="1100">
              <a:solidFill>
                <a:srgbClr val="575279"/>
              </a:solidFill>
            </a:endParaRPr>
          </a:p>
        </p:txBody>
      </p:sp>
      <p:cxnSp>
        <p:nvCxnSpPr>
          <p:cNvPr id="323" name="Google Shape;323;p37"/>
          <p:cNvCxnSpPr>
            <a:endCxn id="314" idx="1"/>
          </p:cNvCxnSpPr>
          <p:nvPr/>
        </p:nvCxnSpPr>
        <p:spPr>
          <a:xfrm>
            <a:off x="4868774" y="3474425"/>
            <a:ext cx="2658300" cy="542100"/>
          </a:xfrm>
          <a:prstGeom prst="straightConnector1">
            <a:avLst/>
          </a:prstGeom>
          <a:noFill/>
          <a:ln cap="flat" cmpd="sng" w="9525">
            <a:solidFill>
              <a:srgbClr val="575279"/>
            </a:solidFill>
            <a:prstDash val="solid"/>
            <a:round/>
            <a:headEnd len="med" w="med" type="none"/>
            <a:tailEnd len="med" w="med" type="triangle"/>
          </a:ln>
        </p:spPr>
      </p:cxnSp>
      <p:sp>
        <p:nvSpPr>
          <p:cNvPr id="324" name="Google Shape;324;p37"/>
          <p:cNvSpPr txBox="1"/>
          <p:nvPr/>
        </p:nvSpPr>
        <p:spPr>
          <a:xfrm rot="666651">
            <a:off x="5490786" y="3465335"/>
            <a:ext cx="1371507" cy="29347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6: Iterative query</a:t>
            </a:r>
            <a:endParaRPr sz="1100">
              <a:solidFill>
                <a:srgbClr val="575279"/>
              </a:solidFill>
            </a:endParaRPr>
          </a:p>
        </p:txBody>
      </p:sp>
      <p:cxnSp>
        <p:nvCxnSpPr>
          <p:cNvPr id="325" name="Google Shape;325;p37"/>
          <p:cNvCxnSpPr/>
          <p:nvPr/>
        </p:nvCxnSpPr>
        <p:spPr>
          <a:xfrm>
            <a:off x="4868774" y="3626825"/>
            <a:ext cx="2658300" cy="542100"/>
          </a:xfrm>
          <a:prstGeom prst="straightConnector1">
            <a:avLst/>
          </a:prstGeom>
          <a:noFill/>
          <a:ln cap="flat" cmpd="sng" w="9525">
            <a:solidFill>
              <a:srgbClr val="575279"/>
            </a:solidFill>
            <a:prstDash val="solid"/>
            <a:round/>
            <a:headEnd len="med" w="med" type="triangle"/>
            <a:tailEnd len="med" w="med" type="none"/>
          </a:ln>
        </p:spPr>
      </p:cxnSp>
      <p:sp>
        <p:nvSpPr>
          <p:cNvPr id="326" name="Google Shape;326;p37"/>
          <p:cNvSpPr txBox="1"/>
          <p:nvPr/>
        </p:nvSpPr>
        <p:spPr>
          <a:xfrm rot="682637">
            <a:off x="5252973" y="3865880"/>
            <a:ext cx="1651554" cy="293763"/>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7: mail.example.org</a:t>
            </a:r>
            <a:endParaRPr sz="1100">
              <a:solidFill>
                <a:srgbClr val="575279"/>
              </a:solidFill>
            </a:endParaRPr>
          </a:p>
        </p:txBody>
      </p:sp>
      <p:sp>
        <p:nvSpPr>
          <p:cNvPr id="327" name="Google Shape;327;p37"/>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Anderson Pena</a:t>
            </a:r>
            <a:endParaRPr sz="900">
              <a:solidFill>
                <a:schemeClr val="dk1"/>
              </a:solidFill>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331" name="Shape 331"/>
        <p:cNvGrpSpPr/>
        <p:nvPr/>
      </p:nvGrpSpPr>
      <p:grpSpPr>
        <a:xfrm>
          <a:off x="0" y="0"/>
          <a:ext cx="0" cy="0"/>
          <a:chOff x="0" y="0"/>
          <a:chExt cx="0" cy="0"/>
        </a:xfrm>
      </p:grpSpPr>
      <p:sp>
        <p:nvSpPr>
          <p:cNvPr id="332" name="Google Shape;332;p38"/>
          <p:cNvSpPr txBox="1"/>
          <p:nvPr>
            <p:ph idx="1" type="body"/>
          </p:nvPr>
        </p:nvSpPr>
        <p:spPr>
          <a:xfrm>
            <a:off x="311700" y="314275"/>
            <a:ext cx="8520600" cy="135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797593"/>
              </a:buClr>
              <a:buSzPts val="1800"/>
              <a:buChar char="●"/>
            </a:pPr>
            <a:r>
              <a:rPr lang="en">
                <a:solidFill>
                  <a:srgbClr val="797593"/>
                </a:solidFill>
                <a:latin typeface="Comfortaa"/>
                <a:ea typeface="Comfortaa"/>
                <a:cs typeface="Comfortaa"/>
                <a:sym typeface="Comfortaa"/>
              </a:rPr>
              <a:t>Alice's MTA uses SMTP over TCP port 25 to relay her message to </a:t>
            </a:r>
            <a:r>
              <a:rPr lang="en">
                <a:solidFill>
                  <a:srgbClr val="56949F"/>
                </a:solidFill>
                <a:latin typeface="Roboto Mono"/>
                <a:ea typeface="Roboto Mono"/>
                <a:cs typeface="Roboto Mono"/>
                <a:sym typeface="Roboto Mono"/>
              </a:rPr>
              <a:t>mail.example.org</a:t>
            </a:r>
            <a:r>
              <a:rPr lang="en">
                <a:solidFill>
                  <a:srgbClr val="797593"/>
                </a:solidFill>
                <a:latin typeface="Comfortaa"/>
                <a:ea typeface="Comfortaa"/>
                <a:cs typeface="Comfortaa"/>
                <a:sym typeface="Comfortaa"/>
              </a:rPr>
              <a:t> </a:t>
            </a:r>
            <a:endParaRPr>
              <a:solidFill>
                <a:srgbClr val="797593"/>
              </a:solidFill>
              <a:latin typeface="Comfortaa"/>
              <a:ea typeface="Comfortaa"/>
              <a:cs typeface="Comfortaa"/>
              <a:sym typeface="Comfortaa"/>
            </a:endParaRPr>
          </a:p>
          <a:p>
            <a:pPr indent="-342900" lvl="0" marL="457200" rtl="0" algn="l">
              <a:spcBef>
                <a:spcPts val="0"/>
              </a:spcBef>
              <a:spcAft>
                <a:spcPts val="0"/>
              </a:spcAft>
              <a:buClr>
                <a:srgbClr val="797593"/>
              </a:buClr>
              <a:buSzPts val="1800"/>
              <a:buFont typeface="Comfortaa"/>
              <a:buChar char="●"/>
            </a:pPr>
            <a:r>
              <a:rPr lang="en">
                <a:solidFill>
                  <a:srgbClr val="797593"/>
                </a:solidFill>
                <a:latin typeface="Comfortaa"/>
                <a:ea typeface="Comfortaa"/>
                <a:cs typeface="Comfortaa"/>
                <a:sym typeface="Comfortaa"/>
              </a:rPr>
              <a:t>Bob's mail server realizes the message is at its destination and stores Alice's message in Bob's mailbox</a:t>
            </a:r>
            <a:endParaRPr sz="1800">
              <a:solidFill>
                <a:srgbClr val="797593"/>
              </a:solidFill>
              <a:latin typeface="Comfortaa"/>
              <a:ea typeface="Comfortaa"/>
              <a:cs typeface="Comfortaa"/>
              <a:sym typeface="Comfortaa"/>
            </a:endParaRPr>
          </a:p>
        </p:txBody>
      </p:sp>
      <p:sp>
        <p:nvSpPr>
          <p:cNvPr id="333" name="Google Shape;333;p38"/>
          <p:cNvSpPr/>
          <p:nvPr/>
        </p:nvSpPr>
        <p:spPr>
          <a:xfrm>
            <a:off x="1809525" y="350700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MTA</a:t>
            </a:r>
            <a:endParaRPr sz="1200"/>
          </a:p>
        </p:txBody>
      </p:sp>
      <p:cxnSp>
        <p:nvCxnSpPr>
          <p:cNvPr id="334" name="Google Shape;334;p38"/>
          <p:cNvCxnSpPr>
            <a:stCxn id="333" idx="3"/>
            <a:endCxn id="335" idx="1"/>
          </p:cNvCxnSpPr>
          <p:nvPr/>
        </p:nvCxnSpPr>
        <p:spPr>
          <a:xfrm>
            <a:off x="3061425" y="3814650"/>
            <a:ext cx="2164200" cy="0"/>
          </a:xfrm>
          <a:prstGeom prst="straightConnector1">
            <a:avLst/>
          </a:prstGeom>
          <a:noFill/>
          <a:ln cap="flat" cmpd="sng" w="9525">
            <a:solidFill>
              <a:srgbClr val="575279"/>
            </a:solidFill>
            <a:prstDash val="solid"/>
            <a:round/>
            <a:headEnd len="med" w="med" type="none"/>
            <a:tailEnd len="med" w="med" type="triangle"/>
          </a:ln>
        </p:spPr>
      </p:cxnSp>
      <p:sp>
        <p:nvSpPr>
          <p:cNvPr id="336" name="Google Shape;336;p38"/>
          <p:cNvSpPr txBox="1"/>
          <p:nvPr/>
        </p:nvSpPr>
        <p:spPr>
          <a:xfrm>
            <a:off x="1656675" y="4134650"/>
            <a:ext cx="1557600" cy="4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mail.example.com</a:t>
            </a:r>
            <a:br>
              <a:rPr lang="en" sz="1200">
                <a:solidFill>
                  <a:srgbClr val="575279"/>
                </a:solidFill>
              </a:rPr>
            </a:br>
            <a:r>
              <a:rPr lang="en" sz="1200">
                <a:solidFill>
                  <a:srgbClr val="575279"/>
                </a:solidFill>
              </a:rPr>
              <a:t>(Alice's mail server)</a:t>
            </a:r>
            <a:endParaRPr sz="1200">
              <a:solidFill>
                <a:srgbClr val="575279"/>
              </a:solidFill>
            </a:endParaRPr>
          </a:p>
        </p:txBody>
      </p:sp>
      <p:sp>
        <p:nvSpPr>
          <p:cNvPr id="335" name="Google Shape;335;p38"/>
          <p:cNvSpPr/>
          <p:nvPr/>
        </p:nvSpPr>
        <p:spPr>
          <a:xfrm>
            <a:off x="5225575" y="3506988"/>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MTA</a:t>
            </a:r>
            <a:endParaRPr>
              <a:solidFill>
                <a:srgbClr val="28273D"/>
              </a:solidFill>
            </a:endParaRPr>
          </a:p>
        </p:txBody>
      </p:sp>
      <p:sp>
        <p:nvSpPr>
          <p:cNvPr id="337" name="Google Shape;337;p38"/>
          <p:cNvSpPr/>
          <p:nvPr/>
        </p:nvSpPr>
        <p:spPr>
          <a:xfrm>
            <a:off x="5225575" y="290271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MDA</a:t>
            </a:r>
            <a:endParaRPr>
              <a:solidFill>
                <a:srgbClr val="28273D"/>
              </a:solidFill>
            </a:endParaRPr>
          </a:p>
        </p:txBody>
      </p:sp>
      <p:sp>
        <p:nvSpPr>
          <p:cNvPr id="338" name="Google Shape;338;p38"/>
          <p:cNvSpPr/>
          <p:nvPr/>
        </p:nvSpPr>
        <p:spPr>
          <a:xfrm>
            <a:off x="5225575" y="228741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t>
            </a:r>
            <a:endParaRPr>
              <a:solidFill>
                <a:srgbClr val="28273D"/>
              </a:solidFill>
            </a:endParaRPr>
          </a:p>
        </p:txBody>
      </p:sp>
      <p:sp>
        <p:nvSpPr>
          <p:cNvPr id="339" name="Google Shape;339;p38"/>
          <p:cNvSpPr/>
          <p:nvPr/>
        </p:nvSpPr>
        <p:spPr>
          <a:xfrm>
            <a:off x="5220813" y="2299131"/>
            <a:ext cx="1251900" cy="18225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40" name="Google Shape;340;p38"/>
          <p:cNvCxnSpPr/>
          <p:nvPr/>
        </p:nvCxnSpPr>
        <p:spPr>
          <a:xfrm rot="10800000">
            <a:off x="6193425" y="2586675"/>
            <a:ext cx="0" cy="1247400"/>
          </a:xfrm>
          <a:prstGeom prst="straightConnector1">
            <a:avLst/>
          </a:prstGeom>
          <a:noFill/>
          <a:ln cap="flat" cmpd="sng" w="9525">
            <a:solidFill>
              <a:srgbClr val="797593"/>
            </a:solidFill>
            <a:prstDash val="dot"/>
            <a:round/>
            <a:headEnd len="med" w="med" type="none"/>
            <a:tailEnd len="med" w="med" type="triangle"/>
          </a:ln>
        </p:spPr>
      </p:cxnSp>
      <p:cxnSp>
        <p:nvCxnSpPr>
          <p:cNvPr id="341" name="Google Shape;341;p38"/>
          <p:cNvCxnSpPr/>
          <p:nvPr/>
        </p:nvCxnSpPr>
        <p:spPr>
          <a:xfrm>
            <a:off x="5233725" y="2885050"/>
            <a:ext cx="1239000" cy="0"/>
          </a:xfrm>
          <a:prstGeom prst="straightConnector1">
            <a:avLst/>
          </a:prstGeom>
          <a:noFill/>
          <a:ln cap="flat" cmpd="sng" w="9525">
            <a:solidFill>
              <a:srgbClr val="575279"/>
            </a:solidFill>
            <a:prstDash val="dash"/>
            <a:round/>
            <a:headEnd len="med" w="med" type="none"/>
            <a:tailEnd len="med" w="med" type="none"/>
          </a:ln>
        </p:spPr>
      </p:cxnSp>
      <p:cxnSp>
        <p:nvCxnSpPr>
          <p:cNvPr id="342" name="Google Shape;342;p38"/>
          <p:cNvCxnSpPr/>
          <p:nvPr/>
        </p:nvCxnSpPr>
        <p:spPr>
          <a:xfrm>
            <a:off x="5233725" y="3494650"/>
            <a:ext cx="1239000" cy="0"/>
          </a:xfrm>
          <a:prstGeom prst="straightConnector1">
            <a:avLst/>
          </a:prstGeom>
          <a:noFill/>
          <a:ln cap="flat" cmpd="sng" w="9525">
            <a:solidFill>
              <a:srgbClr val="575279"/>
            </a:solidFill>
            <a:prstDash val="dash"/>
            <a:round/>
            <a:headEnd len="med" w="med" type="none"/>
            <a:tailEnd len="med" w="med" type="none"/>
          </a:ln>
        </p:spPr>
      </p:cxnSp>
      <p:sp>
        <p:nvSpPr>
          <p:cNvPr id="343" name="Google Shape;343;p38"/>
          <p:cNvSpPr txBox="1"/>
          <p:nvPr/>
        </p:nvSpPr>
        <p:spPr>
          <a:xfrm>
            <a:off x="3615525" y="3268450"/>
            <a:ext cx="1051200" cy="4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SMTP</a:t>
            </a:r>
            <a:br>
              <a:rPr lang="en" sz="1200">
                <a:solidFill>
                  <a:srgbClr val="575279"/>
                </a:solidFill>
              </a:rPr>
            </a:br>
            <a:r>
              <a:rPr lang="en" sz="1200">
                <a:solidFill>
                  <a:srgbClr val="575279"/>
                </a:solidFill>
              </a:rPr>
              <a:t>TCP port 25</a:t>
            </a:r>
            <a:endParaRPr sz="1200">
              <a:solidFill>
                <a:srgbClr val="575279"/>
              </a:solidFill>
            </a:endParaRPr>
          </a:p>
        </p:txBody>
      </p:sp>
      <p:sp>
        <p:nvSpPr>
          <p:cNvPr id="344" name="Google Shape;344;p38"/>
          <p:cNvSpPr txBox="1"/>
          <p:nvPr/>
        </p:nvSpPr>
        <p:spPr>
          <a:xfrm>
            <a:off x="5072725" y="4134650"/>
            <a:ext cx="1557600" cy="4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mail.example.org</a:t>
            </a:r>
            <a:br>
              <a:rPr lang="en" sz="1200">
                <a:solidFill>
                  <a:srgbClr val="575279"/>
                </a:solidFill>
              </a:rPr>
            </a:br>
            <a:r>
              <a:rPr lang="en" sz="1200">
                <a:solidFill>
                  <a:srgbClr val="575279"/>
                </a:solidFill>
              </a:rPr>
              <a:t>(Bob's mail server)</a:t>
            </a:r>
            <a:endParaRPr sz="1200">
              <a:solidFill>
                <a:srgbClr val="575279"/>
              </a:solidFill>
            </a:endParaRPr>
          </a:p>
        </p:txBody>
      </p:sp>
      <p:sp>
        <p:nvSpPr>
          <p:cNvPr id="345" name="Google Shape;345;p38"/>
          <p:cNvSpPr txBox="1"/>
          <p:nvPr/>
        </p:nvSpPr>
        <p:spPr>
          <a:xfrm>
            <a:off x="6516088" y="2368875"/>
            <a:ext cx="1251900" cy="45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Store in Bob's mailbox</a:t>
            </a:r>
            <a:endParaRPr sz="1200">
              <a:solidFill>
                <a:srgbClr val="575279"/>
              </a:solidFill>
            </a:endParaRPr>
          </a:p>
        </p:txBody>
      </p:sp>
      <p:sp>
        <p:nvSpPr>
          <p:cNvPr id="346" name="Google Shape;346;p38"/>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Anderson Pena</a:t>
            </a:r>
            <a:endParaRPr sz="900">
              <a:solidFill>
                <a:schemeClr val="dk1"/>
              </a:solidFill>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350" name="Shape 350"/>
        <p:cNvGrpSpPr/>
        <p:nvPr/>
      </p:nvGrpSpPr>
      <p:grpSpPr>
        <a:xfrm>
          <a:off x="0" y="0"/>
          <a:ext cx="0" cy="0"/>
          <a:chOff x="0" y="0"/>
          <a:chExt cx="0" cy="0"/>
        </a:xfrm>
      </p:grpSpPr>
      <p:pic>
        <p:nvPicPr>
          <p:cNvPr id="351" name="Google Shape;351;p39"/>
          <p:cNvPicPr preferRelativeResize="0"/>
          <p:nvPr/>
        </p:nvPicPr>
        <p:blipFill>
          <a:blip r:embed="rId3">
            <a:alphaModFix/>
          </a:blip>
          <a:stretch>
            <a:fillRect/>
          </a:stretch>
        </p:blipFill>
        <p:spPr>
          <a:xfrm>
            <a:off x="4031375" y="993850"/>
            <a:ext cx="4800925" cy="3871494"/>
          </a:xfrm>
          <a:prstGeom prst="rect">
            <a:avLst/>
          </a:prstGeom>
          <a:noFill/>
          <a:ln>
            <a:noFill/>
          </a:ln>
        </p:spPr>
      </p:pic>
      <p:sp>
        <p:nvSpPr>
          <p:cNvPr id="352" name="Google Shape;352;p39"/>
          <p:cNvSpPr txBox="1"/>
          <p:nvPr>
            <p:ph type="title"/>
          </p:nvPr>
        </p:nvSpPr>
        <p:spPr>
          <a:xfrm>
            <a:off x="311700" y="311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Alice's Message on Bob's Machine</a:t>
            </a:r>
            <a:endParaRPr b="1">
              <a:solidFill>
                <a:srgbClr val="28273D"/>
              </a:solidFill>
              <a:latin typeface="Montserrat"/>
              <a:ea typeface="Montserrat"/>
              <a:cs typeface="Montserrat"/>
              <a:sym typeface="Montserrat"/>
            </a:endParaRPr>
          </a:p>
        </p:txBody>
      </p:sp>
      <p:sp>
        <p:nvSpPr>
          <p:cNvPr id="353" name="Google Shape;353;p39"/>
          <p:cNvSpPr/>
          <p:nvPr/>
        </p:nvSpPr>
        <p:spPr>
          <a:xfrm>
            <a:off x="403850" y="1483675"/>
            <a:ext cx="2866200" cy="1567800"/>
          </a:xfrm>
          <a:prstGeom prst="rect">
            <a:avLst/>
          </a:prstGeom>
          <a:noFill/>
          <a:ln cap="flat" cmpd="sng" w="19050">
            <a:solidFill>
              <a:srgbClr val="56949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39"/>
          <p:cNvSpPr/>
          <p:nvPr/>
        </p:nvSpPr>
        <p:spPr>
          <a:xfrm>
            <a:off x="1170075" y="3651200"/>
            <a:ext cx="1251900" cy="615300"/>
          </a:xfrm>
          <a:prstGeom prst="rect">
            <a:avLst/>
          </a:prstGeom>
          <a:solidFill>
            <a:srgbClr val="F2E9E1"/>
          </a:solidFill>
          <a:ln cap="flat" cmpd="sng" w="9525">
            <a:solidFill>
              <a:srgbClr val="7975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user agent (MUA)</a:t>
            </a:r>
            <a:endParaRPr sz="1200">
              <a:solidFill>
                <a:srgbClr val="28273D"/>
              </a:solidFill>
            </a:endParaRPr>
          </a:p>
        </p:txBody>
      </p:sp>
      <p:sp>
        <p:nvSpPr>
          <p:cNvPr id="355" name="Google Shape;355;p39"/>
          <p:cNvSpPr/>
          <p:nvPr/>
        </p:nvSpPr>
        <p:spPr>
          <a:xfrm>
            <a:off x="1934900" y="2372725"/>
            <a:ext cx="1251900" cy="615300"/>
          </a:xfrm>
          <a:prstGeom prst="rect">
            <a:avLst/>
          </a:prstGeom>
          <a:solidFill>
            <a:srgbClr val="F2E9E1"/>
          </a:solidFill>
          <a:ln cap="flat" cmpd="sng" w="9525">
            <a:solidFill>
              <a:srgbClr val="7975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store (MS)</a:t>
            </a:r>
            <a:endParaRPr sz="1200">
              <a:solidFill>
                <a:srgbClr val="28273D"/>
              </a:solidFill>
            </a:endParaRPr>
          </a:p>
        </p:txBody>
      </p:sp>
      <p:sp>
        <p:nvSpPr>
          <p:cNvPr id="356" name="Google Shape;356;p39"/>
          <p:cNvSpPr/>
          <p:nvPr/>
        </p:nvSpPr>
        <p:spPr>
          <a:xfrm>
            <a:off x="1934900" y="1547100"/>
            <a:ext cx="1251900" cy="615300"/>
          </a:xfrm>
          <a:prstGeom prst="rect">
            <a:avLst/>
          </a:prstGeom>
          <a:solidFill>
            <a:srgbClr val="F2E9E1"/>
          </a:solidFill>
          <a:ln cap="flat" cmpd="sng" w="9525">
            <a:solidFill>
              <a:srgbClr val="7975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delivery agent (MDA)</a:t>
            </a:r>
            <a:endParaRPr sz="1200">
              <a:solidFill>
                <a:srgbClr val="28273D"/>
              </a:solidFill>
            </a:endParaRPr>
          </a:p>
        </p:txBody>
      </p:sp>
      <p:sp>
        <p:nvSpPr>
          <p:cNvPr id="357" name="Google Shape;357;p39"/>
          <p:cNvSpPr/>
          <p:nvPr/>
        </p:nvSpPr>
        <p:spPr>
          <a:xfrm>
            <a:off x="487100" y="2372725"/>
            <a:ext cx="1251900" cy="615300"/>
          </a:xfrm>
          <a:prstGeom prst="rect">
            <a:avLst/>
          </a:prstGeom>
          <a:solidFill>
            <a:srgbClr val="F2E9E1"/>
          </a:solidFill>
          <a:ln cap="flat" cmpd="sng" w="9525">
            <a:solidFill>
              <a:srgbClr val="7975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submission agent (MSA)</a:t>
            </a:r>
            <a:endParaRPr sz="1200">
              <a:solidFill>
                <a:srgbClr val="28273D"/>
              </a:solidFill>
            </a:endParaRPr>
          </a:p>
        </p:txBody>
      </p:sp>
      <p:sp>
        <p:nvSpPr>
          <p:cNvPr id="358" name="Google Shape;358;p39"/>
          <p:cNvSpPr/>
          <p:nvPr/>
        </p:nvSpPr>
        <p:spPr>
          <a:xfrm>
            <a:off x="487100" y="1547113"/>
            <a:ext cx="1251900" cy="615300"/>
          </a:xfrm>
          <a:prstGeom prst="rect">
            <a:avLst/>
          </a:prstGeom>
          <a:solidFill>
            <a:srgbClr val="F2E9E1"/>
          </a:solidFill>
          <a:ln cap="flat" cmpd="sng" w="9525">
            <a:solidFill>
              <a:srgbClr val="79759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28273D"/>
                </a:solidFill>
              </a:rPr>
              <a:t>Message transfer agent (MTA)</a:t>
            </a:r>
            <a:endParaRPr sz="1200">
              <a:solidFill>
                <a:srgbClr val="28273D"/>
              </a:solidFill>
            </a:endParaRPr>
          </a:p>
        </p:txBody>
      </p:sp>
      <p:cxnSp>
        <p:nvCxnSpPr>
          <p:cNvPr id="359" name="Google Shape;359;p39"/>
          <p:cNvCxnSpPr>
            <a:stCxn id="358" idx="3"/>
            <a:endCxn id="356" idx="1"/>
          </p:cNvCxnSpPr>
          <p:nvPr/>
        </p:nvCxnSpPr>
        <p:spPr>
          <a:xfrm>
            <a:off x="1739000" y="1854763"/>
            <a:ext cx="195900" cy="0"/>
          </a:xfrm>
          <a:prstGeom prst="straightConnector1">
            <a:avLst/>
          </a:prstGeom>
          <a:noFill/>
          <a:ln cap="flat" cmpd="sng" w="9525">
            <a:solidFill>
              <a:srgbClr val="797593"/>
            </a:solidFill>
            <a:prstDash val="solid"/>
            <a:round/>
            <a:headEnd len="med" w="med" type="none"/>
            <a:tailEnd len="med" w="med" type="triangle"/>
          </a:ln>
        </p:spPr>
      </p:cxnSp>
      <p:cxnSp>
        <p:nvCxnSpPr>
          <p:cNvPr id="360" name="Google Shape;360;p39"/>
          <p:cNvCxnSpPr>
            <a:stCxn id="356" idx="2"/>
            <a:endCxn id="355" idx="0"/>
          </p:cNvCxnSpPr>
          <p:nvPr/>
        </p:nvCxnSpPr>
        <p:spPr>
          <a:xfrm>
            <a:off x="2560850" y="2162400"/>
            <a:ext cx="0" cy="210300"/>
          </a:xfrm>
          <a:prstGeom prst="straightConnector1">
            <a:avLst/>
          </a:prstGeom>
          <a:noFill/>
          <a:ln cap="flat" cmpd="sng" w="9525">
            <a:solidFill>
              <a:srgbClr val="797593"/>
            </a:solidFill>
            <a:prstDash val="solid"/>
            <a:round/>
            <a:headEnd len="med" w="med" type="none"/>
            <a:tailEnd len="med" w="med" type="triangle"/>
          </a:ln>
        </p:spPr>
      </p:cxnSp>
      <p:cxnSp>
        <p:nvCxnSpPr>
          <p:cNvPr id="361" name="Google Shape;361;p39"/>
          <p:cNvCxnSpPr>
            <a:stCxn id="354" idx="0"/>
            <a:endCxn id="355" idx="2"/>
          </p:cNvCxnSpPr>
          <p:nvPr/>
        </p:nvCxnSpPr>
        <p:spPr>
          <a:xfrm flipH="1" rot="10800000">
            <a:off x="1796025" y="2987900"/>
            <a:ext cx="764700" cy="663300"/>
          </a:xfrm>
          <a:prstGeom prst="straightConnector1">
            <a:avLst/>
          </a:prstGeom>
          <a:noFill/>
          <a:ln cap="flat" cmpd="sng" w="9525">
            <a:solidFill>
              <a:srgbClr val="797593"/>
            </a:solidFill>
            <a:prstDash val="solid"/>
            <a:round/>
            <a:headEnd len="med" w="med" type="none"/>
            <a:tailEnd len="med" w="med" type="triangle"/>
          </a:ln>
        </p:spPr>
      </p:cxnSp>
      <p:sp>
        <p:nvSpPr>
          <p:cNvPr id="362" name="Google Shape;362;p39"/>
          <p:cNvSpPr txBox="1"/>
          <p:nvPr/>
        </p:nvSpPr>
        <p:spPr>
          <a:xfrm>
            <a:off x="2051589" y="3266066"/>
            <a:ext cx="931500" cy="2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797593"/>
                </a:solidFill>
              </a:rPr>
              <a:t>3: Access</a:t>
            </a:r>
            <a:endParaRPr b="1" sz="1100">
              <a:solidFill>
                <a:srgbClr val="797593"/>
              </a:solidFill>
            </a:endParaRPr>
          </a:p>
        </p:txBody>
      </p:sp>
      <p:sp>
        <p:nvSpPr>
          <p:cNvPr id="363" name="Google Shape;363;p39"/>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Anderson Pena</a:t>
            </a:r>
            <a:endParaRPr sz="900">
              <a:solidFill>
                <a:schemeClr val="dk1"/>
              </a:solidFill>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367" name="Shape 367"/>
        <p:cNvGrpSpPr/>
        <p:nvPr/>
      </p:nvGrpSpPr>
      <p:grpSpPr>
        <a:xfrm>
          <a:off x="0" y="0"/>
          <a:ext cx="0" cy="0"/>
          <a:chOff x="0" y="0"/>
          <a:chExt cx="0" cy="0"/>
        </a:xfrm>
      </p:grpSpPr>
      <p:sp>
        <p:nvSpPr>
          <p:cNvPr id="368" name="Google Shape;368;p40"/>
          <p:cNvSpPr txBox="1"/>
          <p:nvPr>
            <p:ph type="title"/>
          </p:nvPr>
        </p:nvSpPr>
        <p:spPr>
          <a:xfrm>
            <a:off x="311700" y="325800"/>
            <a:ext cx="6868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Internet Mail Architecture Summary</a:t>
            </a:r>
            <a:endParaRPr b="1">
              <a:solidFill>
                <a:srgbClr val="28273D"/>
              </a:solidFill>
              <a:latin typeface="Montserrat"/>
              <a:ea typeface="Montserrat"/>
              <a:cs typeface="Montserrat"/>
              <a:sym typeface="Montserrat"/>
            </a:endParaRPr>
          </a:p>
        </p:txBody>
      </p:sp>
      <p:sp>
        <p:nvSpPr>
          <p:cNvPr id="369" name="Google Shape;369;p40"/>
          <p:cNvSpPr/>
          <p:nvPr/>
        </p:nvSpPr>
        <p:spPr>
          <a:xfrm>
            <a:off x="128175" y="361145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Alice's MUA</a:t>
            </a:r>
            <a:endParaRPr>
              <a:solidFill>
                <a:srgbClr val="28273D"/>
              </a:solidFill>
            </a:endParaRPr>
          </a:p>
        </p:txBody>
      </p:sp>
      <p:sp>
        <p:nvSpPr>
          <p:cNvPr id="370" name="Google Shape;370;p40"/>
          <p:cNvSpPr/>
          <p:nvPr/>
        </p:nvSpPr>
        <p:spPr>
          <a:xfrm>
            <a:off x="2624925" y="3611450"/>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a:t>
            </a:r>
            <a:endParaRPr>
              <a:solidFill>
                <a:srgbClr val="28273D"/>
              </a:solidFill>
            </a:endParaRPr>
          </a:p>
        </p:txBody>
      </p:sp>
      <p:cxnSp>
        <p:nvCxnSpPr>
          <p:cNvPr id="371" name="Google Shape;371;p40"/>
          <p:cNvCxnSpPr>
            <a:stCxn id="369" idx="3"/>
            <a:endCxn id="370" idx="1"/>
          </p:cNvCxnSpPr>
          <p:nvPr/>
        </p:nvCxnSpPr>
        <p:spPr>
          <a:xfrm>
            <a:off x="1380075" y="3919100"/>
            <a:ext cx="1245000" cy="0"/>
          </a:xfrm>
          <a:prstGeom prst="straightConnector1">
            <a:avLst/>
          </a:prstGeom>
          <a:noFill/>
          <a:ln cap="flat" cmpd="sng" w="9525">
            <a:solidFill>
              <a:srgbClr val="575279"/>
            </a:solidFill>
            <a:prstDash val="solid"/>
            <a:round/>
            <a:headEnd len="med" w="med" type="none"/>
            <a:tailEnd len="med" w="med" type="triangle"/>
          </a:ln>
        </p:spPr>
      </p:cxnSp>
      <p:sp>
        <p:nvSpPr>
          <p:cNvPr id="372" name="Google Shape;372;p40"/>
          <p:cNvSpPr txBox="1"/>
          <p:nvPr/>
        </p:nvSpPr>
        <p:spPr>
          <a:xfrm>
            <a:off x="1388550" y="3641075"/>
            <a:ext cx="1239900" cy="2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75279"/>
                </a:solidFill>
              </a:rPr>
              <a:t>1: </a:t>
            </a:r>
            <a:r>
              <a:rPr b="1" lang="en" sz="1200">
                <a:solidFill>
                  <a:srgbClr val="575279"/>
                </a:solidFill>
              </a:rPr>
              <a:t>Submission</a:t>
            </a:r>
            <a:endParaRPr b="1" sz="1200">
              <a:solidFill>
                <a:srgbClr val="575279"/>
              </a:solidFill>
            </a:endParaRPr>
          </a:p>
        </p:txBody>
      </p:sp>
      <p:sp>
        <p:nvSpPr>
          <p:cNvPr id="373" name="Google Shape;373;p40"/>
          <p:cNvSpPr txBox="1"/>
          <p:nvPr/>
        </p:nvSpPr>
        <p:spPr>
          <a:xfrm>
            <a:off x="2162925" y="4226750"/>
            <a:ext cx="21759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5279"/>
                </a:solidFill>
              </a:rPr>
              <a:t>example.com mail server</a:t>
            </a:r>
            <a:endParaRPr>
              <a:solidFill>
                <a:srgbClr val="575279"/>
              </a:solidFill>
            </a:endParaRPr>
          </a:p>
        </p:txBody>
      </p:sp>
      <p:sp>
        <p:nvSpPr>
          <p:cNvPr id="374" name="Google Shape;374;p40"/>
          <p:cNvSpPr/>
          <p:nvPr/>
        </p:nvSpPr>
        <p:spPr>
          <a:xfrm>
            <a:off x="2624925" y="2996150"/>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MTA</a:t>
            </a:r>
            <a:endParaRPr>
              <a:solidFill>
                <a:srgbClr val="28273D"/>
              </a:solidFill>
            </a:endParaRPr>
          </a:p>
        </p:txBody>
      </p:sp>
      <p:cxnSp>
        <p:nvCxnSpPr>
          <p:cNvPr id="375" name="Google Shape;375;p40"/>
          <p:cNvCxnSpPr/>
          <p:nvPr/>
        </p:nvCxnSpPr>
        <p:spPr>
          <a:xfrm rot="10800000">
            <a:off x="3648225" y="3303800"/>
            <a:ext cx="0" cy="615300"/>
          </a:xfrm>
          <a:prstGeom prst="straightConnector1">
            <a:avLst/>
          </a:prstGeom>
          <a:noFill/>
          <a:ln cap="flat" cmpd="sng" w="9525">
            <a:solidFill>
              <a:schemeClr val="dk2"/>
            </a:solidFill>
            <a:prstDash val="dot"/>
            <a:round/>
            <a:headEnd len="med" w="med" type="none"/>
            <a:tailEnd len="med" w="med" type="triangle"/>
          </a:ln>
        </p:spPr>
      </p:cxnSp>
      <p:sp>
        <p:nvSpPr>
          <p:cNvPr id="376" name="Google Shape;376;p40"/>
          <p:cNvSpPr txBox="1"/>
          <p:nvPr/>
        </p:nvSpPr>
        <p:spPr>
          <a:xfrm>
            <a:off x="4873125" y="4226750"/>
            <a:ext cx="23073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5279"/>
                </a:solidFill>
              </a:rPr>
              <a:t>example.org mail server</a:t>
            </a:r>
            <a:endParaRPr>
              <a:solidFill>
                <a:srgbClr val="575279"/>
              </a:solidFill>
            </a:endParaRPr>
          </a:p>
        </p:txBody>
      </p:sp>
      <p:sp>
        <p:nvSpPr>
          <p:cNvPr id="377" name="Google Shape;377;p40"/>
          <p:cNvSpPr txBox="1"/>
          <p:nvPr/>
        </p:nvSpPr>
        <p:spPr>
          <a:xfrm>
            <a:off x="4213125" y="2851700"/>
            <a:ext cx="851400" cy="45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575279"/>
                </a:solidFill>
              </a:rPr>
              <a:t>2: </a:t>
            </a:r>
            <a:r>
              <a:rPr b="1" lang="en" sz="1200">
                <a:solidFill>
                  <a:srgbClr val="575279"/>
                </a:solidFill>
              </a:rPr>
              <a:t>Relay</a:t>
            </a:r>
            <a:br>
              <a:rPr lang="en" sz="1200">
                <a:solidFill>
                  <a:srgbClr val="575279"/>
                </a:solidFill>
              </a:rPr>
            </a:br>
            <a:r>
              <a:rPr lang="en" sz="1200">
                <a:solidFill>
                  <a:srgbClr val="575279"/>
                </a:solidFill>
              </a:rPr>
              <a:t>(SMTP)</a:t>
            </a:r>
            <a:endParaRPr sz="1200">
              <a:solidFill>
                <a:srgbClr val="575279"/>
              </a:solidFill>
            </a:endParaRPr>
          </a:p>
        </p:txBody>
      </p:sp>
      <p:sp>
        <p:nvSpPr>
          <p:cNvPr id="378" name="Google Shape;378;p40"/>
          <p:cNvSpPr/>
          <p:nvPr/>
        </p:nvSpPr>
        <p:spPr>
          <a:xfrm>
            <a:off x="2624925" y="2380838"/>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MDA</a:t>
            </a:r>
            <a:endParaRPr>
              <a:solidFill>
                <a:srgbClr val="28273D"/>
              </a:solidFill>
            </a:endParaRPr>
          </a:p>
        </p:txBody>
      </p:sp>
      <p:sp>
        <p:nvSpPr>
          <p:cNvPr id="379" name="Google Shape;379;p40"/>
          <p:cNvSpPr/>
          <p:nvPr/>
        </p:nvSpPr>
        <p:spPr>
          <a:xfrm>
            <a:off x="2624925" y="176581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t>
            </a:r>
            <a:endParaRPr>
              <a:solidFill>
                <a:srgbClr val="28273D"/>
              </a:solidFill>
            </a:endParaRPr>
          </a:p>
        </p:txBody>
      </p:sp>
      <p:sp>
        <p:nvSpPr>
          <p:cNvPr id="380" name="Google Shape;380;p40"/>
          <p:cNvSpPr/>
          <p:nvPr/>
        </p:nvSpPr>
        <p:spPr>
          <a:xfrm>
            <a:off x="7791050" y="268850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Bob's MUA</a:t>
            </a:r>
            <a:endParaRPr>
              <a:solidFill>
                <a:srgbClr val="28273D"/>
              </a:solidFill>
            </a:endParaRPr>
          </a:p>
        </p:txBody>
      </p:sp>
      <p:sp>
        <p:nvSpPr>
          <p:cNvPr id="381" name="Google Shape;381;p40"/>
          <p:cNvSpPr/>
          <p:nvPr/>
        </p:nvSpPr>
        <p:spPr>
          <a:xfrm>
            <a:off x="2618125" y="1759238"/>
            <a:ext cx="1251900" cy="24738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2" name="Google Shape;382;p40"/>
          <p:cNvCxnSpPr>
            <a:stCxn id="381" idx="1"/>
            <a:endCxn id="381" idx="3"/>
          </p:cNvCxnSpPr>
          <p:nvPr/>
        </p:nvCxnSpPr>
        <p:spPr>
          <a:xfrm>
            <a:off x="2618125" y="2996138"/>
            <a:ext cx="1251900" cy="0"/>
          </a:xfrm>
          <a:prstGeom prst="straightConnector1">
            <a:avLst/>
          </a:prstGeom>
          <a:noFill/>
          <a:ln cap="flat" cmpd="sng" w="9525">
            <a:solidFill>
              <a:srgbClr val="575279"/>
            </a:solidFill>
            <a:prstDash val="dash"/>
            <a:round/>
            <a:headEnd len="med" w="med" type="none"/>
            <a:tailEnd len="med" w="med" type="none"/>
          </a:ln>
        </p:spPr>
      </p:cxnSp>
      <p:sp>
        <p:nvSpPr>
          <p:cNvPr id="383" name="Google Shape;383;p40"/>
          <p:cNvSpPr/>
          <p:nvPr/>
        </p:nvSpPr>
        <p:spPr>
          <a:xfrm>
            <a:off x="5400825" y="3611725"/>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a:t>
            </a:r>
            <a:endParaRPr>
              <a:solidFill>
                <a:srgbClr val="28273D"/>
              </a:solidFill>
            </a:endParaRPr>
          </a:p>
        </p:txBody>
      </p:sp>
      <p:sp>
        <p:nvSpPr>
          <p:cNvPr id="384" name="Google Shape;384;p40"/>
          <p:cNvSpPr/>
          <p:nvPr/>
        </p:nvSpPr>
        <p:spPr>
          <a:xfrm>
            <a:off x="5400825" y="2996425"/>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MTA</a:t>
            </a:r>
            <a:endParaRPr>
              <a:solidFill>
                <a:srgbClr val="28273D"/>
              </a:solidFill>
            </a:endParaRPr>
          </a:p>
        </p:txBody>
      </p:sp>
      <p:sp>
        <p:nvSpPr>
          <p:cNvPr id="385" name="Google Shape;385;p40"/>
          <p:cNvSpPr/>
          <p:nvPr/>
        </p:nvSpPr>
        <p:spPr>
          <a:xfrm>
            <a:off x="5400825" y="238111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MDA</a:t>
            </a:r>
            <a:endParaRPr>
              <a:solidFill>
                <a:srgbClr val="28273D"/>
              </a:solidFill>
            </a:endParaRPr>
          </a:p>
        </p:txBody>
      </p:sp>
      <p:sp>
        <p:nvSpPr>
          <p:cNvPr id="386" name="Google Shape;386;p40"/>
          <p:cNvSpPr/>
          <p:nvPr/>
        </p:nvSpPr>
        <p:spPr>
          <a:xfrm>
            <a:off x="5400825" y="1766088"/>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t>
            </a:r>
            <a:endParaRPr>
              <a:solidFill>
                <a:srgbClr val="28273D"/>
              </a:solidFill>
            </a:endParaRPr>
          </a:p>
        </p:txBody>
      </p:sp>
      <p:cxnSp>
        <p:nvCxnSpPr>
          <p:cNvPr id="387" name="Google Shape;387;p40"/>
          <p:cNvCxnSpPr>
            <a:stCxn id="380" idx="1"/>
            <a:endCxn id="386" idx="3"/>
          </p:cNvCxnSpPr>
          <p:nvPr/>
        </p:nvCxnSpPr>
        <p:spPr>
          <a:xfrm rot="10800000">
            <a:off x="6652850" y="2073650"/>
            <a:ext cx="1138200" cy="922500"/>
          </a:xfrm>
          <a:prstGeom prst="straightConnector1">
            <a:avLst/>
          </a:prstGeom>
          <a:noFill/>
          <a:ln cap="flat" cmpd="sng" w="9525">
            <a:solidFill>
              <a:srgbClr val="575279"/>
            </a:solidFill>
            <a:prstDash val="solid"/>
            <a:round/>
            <a:headEnd len="med" w="med" type="none"/>
            <a:tailEnd len="med" w="med" type="triangle"/>
          </a:ln>
        </p:spPr>
      </p:cxnSp>
      <p:sp>
        <p:nvSpPr>
          <p:cNvPr id="388" name="Google Shape;388;p40"/>
          <p:cNvSpPr txBox="1"/>
          <p:nvPr/>
        </p:nvSpPr>
        <p:spPr>
          <a:xfrm>
            <a:off x="7180425" y="2138750"/>
            <a:ext cx="9399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575279"/>
                </a:solidFill>
              </a:rPr>
              <a:t>3: </a:t>
            </a:r>
            <a:r>
              <a:rPr b="1" lang="en" sz="1200">
                <a:solidFill>
                  <a:srgbClr val="575279"/>
                </a:solidFill>
              </a:rPr>
              <a:t>Access</a:t>
            </a:r>
            <a:endParaRPr b="1" sz="1200">
              <a:solidFill>
                <a:srgbClr val="575279"/>
              </a:solidFill>
            </a:endParaRPr>
          </a:p>
        </p:txBody>
      </p:sp>
      <p:cxnSp>
        <p:nvCxnSpPr>
          <p:cNvPr id="389" name="Google Shape;389;p40"/>
          <p:cNvCxnSpPr/>
          <p:nvPr/>
        </p:nvCxnSpPr>
        <p:spPr>
          <a:xfrm>
            <a:off x="3876825" y="3369150"/>
            <a:ext cx="1521300" cy="0"/>
          </a:xfrm>
          <a:prstGeom prst="straightConnector1">
            <a:avLst/>
          </a:prstGeom>
          <a:noFill/>
          <a:ln cap="flat" cmpd="sng" w="9525">
            <a:solidFill>
              <a:srgbClr val="575279"/>
            </a:solidFill>
            <a:prstDash val="solid"/>
            <a:round/>
            <a:headEnd len="med" w="med" type="none"/>
            <a:tailEnd len="med" w="med" type="triangle"/>
          </a:ln>
        </p:spPr>
      </p:cxnSp>
      <p:cxnSp>
        <p:nvCxnSpPr>
          <p:cNvPr id="390" name="Google Shape;390;p40"/>
          <p:cNvCxnSpPr/>
          <p:nvPr/>
        </p:nvCxnSpPr>
        <p:spPr>
          <a:xfrm rot="10800000">
            <a:off x="2636913" y="2374513"/>
            <a:ext cx="1239900" cy="0"/>
          </a:xfrm>
          <a:prstGeom prst="straightConnector1">
            <a:avLst/>
          </a:prstGeom>
          <a:noFill/>
          <a:ln cap="flat" cmpd="sng" w="9525">
            <a:solidFill>
              <a:srgbClr val="575279"/>
            </a:solidFill>
            <a:prstDash val="dash"/>
            <a:round/>
            <a:headEnd len="med" w="med" type="none"/>
            <a:tailEnd len="med" w="med" type="none"/>
          </a:ln>
        </p:spPr>
      </p:cxnSp>
      <p:cxnSp>
        <p:nvCxnSpPr>
          <p:cNvPr id="391" name="Google Shape;391;p40"/>
          <p:cNvCxnSpPr/>
          <p:nvPr/>
        </p:nvCxnSpPr>
        <p:spPr>
          <a:xfrm rot="10800000">
            <a:off x="2636913" y="3617813"/>
            <a:ext cx="1239900" cy="0"/>
          </a:xfrm>
          <a:prstGeom prst="straightConnector1">
            <a:avLst/>
          </a:prstGeom>
          <a:noFill/>
          <a:ln cap="flat" cmpd="sng" w="9525">
            <a:solidFill>
              <a:srgbClr val="575279"/>
            </a:solidFill>
            <a:prstDash val="dash"/>
            <a:round/>
            <a:headEnd len="med" w="med" type="none"/>
            <a:tailEnd len="med" w="med" type="none"/>
          </a:ln>
        </p:spPr>
      </p:cxnSp>
      <p:sp>
        <p:nvSpPr>
          <p:cNvPr id="392" name="Google Shape;392;p40"/>
          <p:cNvSpPr/>
          <p:nvPr/>
        </p:nvSpPr>
        <p:spPr>
          <a:xfrm>
            <a:off x="5400825" y="1759238"/>
            <a:ext cx="1251900" cy="24738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93" name="Google Shape;393;p40"/>
          <p:cNvCxnSpPr>
            <a:stCxn id="392" idx="1"/>
            <a:endCxn id="392" idx="3"/>
          </p:cNvCxnSpPr>
          <p:nvPr/>
        </p:nvCxnSpPr>
        <p:spPr>
          <a:xfrm>
            <a:off x="5400825" y="2996138"/>
            <a:ext cx="1251900" cy="0"/>
          </a:xfrm>
          <a:prstGeom prst="straightConnector1">
            <a:avLst/>
          </a:prstGeom>
          <a:noFill/>
          <a:ln cap="flat" cmpd="sng" w="9525">
            <a:solidFill>
              <a:srgbClr val="575279"/>
            </a:solidFill>
            <a:prstDash val="dash"/>
            <a:round/>
            <a:headEnd len="med" w="med" type="none"/>
            <a:tailEnd len="med" w="med" type="none"/>
          </a:ln>
        </p:spPr>
      </p:cxnSp>
      <p:cxnSp>
        <p:nvCxnSpPr>
          <p:cNvPr id="394" name="Google Shape;394;p40"/>
          <p:cNvCxnSpPr/>
          <p:nvPr/>
        </p:nvCxnSpPr>
        <p:spPr>
          <a:xfrm rot="10800000">
            <a:off x="5412813" y="2374513"/>
            <a:ext cx="1239900" cy="0"/>
          </a:xfrm>
          <a:prstGeom prst="straightConnector1">
            <a:avLst/>
          </a:prstGeom>
          <a:noFill/>
          <a:ln cap="flat" cmpd="sng" w="9525">
            <a:solidFill>
              <a:srgbClr val="575279"/>
            </a:solidFill>
            <a:prstDash val="dash"/>
            <a:round/>
            <a:headEnd len="med" w="med" type="none"/>
            <a:tailEnd len="med" w="med" type="none"/>
          </a:ln>
        </p:spPr>
      </p:cxnSp>
      <p:cxnSp>
        <p:nvCxnSpPr>
          <p:cNvPr id="395" name="Google Shape;395;p40"/>
          <p:cNvCxnSpPr/>
          <p:nvPr/>
        </p:nvCxnSpPr>
        <p:spPr>
          <a:xfrm rot="10800000">
            <a:off x="5412813" y="3617813"/>
            <a:ext cx="1239900" cy="0"/>
          </a:xfrm>
          <a:prstGeom prst="straightConnector1">
            <a:avLst/>
          </a:prstGeom>
          <a:noFill/>
          <a:ln cap="flat" cmpd="sng" w="9525">
            <a:solidFill>
              <a:srgbClr val="575279"/>
            </a:solidFill>
            <a:prstDash val="dash"/>
            <a:round/>
            <a:headEnd len="med" w="med" type="none"/>
            <a:tailEnd len="med" w="med" type="none"/>
          </a:ln>
        </p:spPr>
      </p:cxnSp>
      <p:cxnSp>
        <p:nvCxnSpPr>
          <p:cNvPr id="396" name="Google Shape;396;p40"/>
          <p:cNvCxnSpPr/>
          <p:nvPr/>
        </p:nvCxnSpPr>
        <p:spPr>
          <a:xfrm rot="10800000">
            <a:off x="6403500" y="2138750"/>
            <a:ext cx="0" cy="1246800"/>
          </a:xfrm>
          <a:prstGeom prst="straightConnector1">
            <a:avLst/>
          </a:prstGeom>
          <a:noFill/>
          <a:ln cap="flat" cmpd="sng" w="9525">
            <a:solidFill>
              <a:srgbClr val="575279"/>
            </a:solidFill>
            <a:prstDash val="dot"/>
            <a:round/>
            <a:headEnd len="med" w="med" type="none"/>
            <a:tailEnd len="med" w="med" type="triangle"/>
          </a:ln>
        </p:spPr>
      </p:cxnSp>
      <p:sp>
        <p:nvSpPr>
          <p:cNvPr id="397" name="Google Shape;397;p40"/>
          <p:cNvSpPr/>
          <p:nvPr/>
        </p:nvSpPr>
        <p:spPr>
          <a:xfrm>
            <a:off x="128175" y="216885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Recursive resolver</a:t>
            </a:r>
            <a:endParaRPr>
              <a:solidFill>
                <a:srgbClr val="28273D"/>
              </a:solidFill>
            </a:endParaRPr>
          </a:p>
        </p:txBody>
      </p:sp>
      <p:cxnSp>
        <p:nvCxnSpPr>
          <p:cNvPr id="398" name="Google Shape;398;p40"/>
          <p:cNvCxnSpPr/>
          <p:nvPr/>
        </p:nvCxnSpPr>
        <p:spPr>
          <a:xfrm rot="10800000">
            <a:off x="1142975" y="2815125"/>
            <a:ext cx="1481700" cy="529200"/>
          </a:xfrm>
          <a:prstGeom prst="straightConnector1">
            <a:avLst/>
          </a:prstGeom>
          <a:noFill/>
          <a:ln cap="flat" cmpd="sng" w="9525">
            <a:solidFill>
              <a:srgbClr val="575279"/>
            </a:solidFill>
            <a:prstDash val="solid"/>
            <a:round/>
            <a:headEnd len="med" w="med" type="none"/>
            <a:tailEnd len="med" w="med" type="triangle"/>
          </a:ln>
        </p:spPr>
      </p:cxnSp>
      <p:cxnSp>
        <p:nvCxnSpPr>
          <p:cNvPr id="399" name="Google Shape;399;p40"/>
          <p:cNvCxnSpPr/>
          <p:nvPr/>
        </p:nvCxnSpPr>
        <p:spPr>
          <a:xfrm rot="10800000">
            <a:off x="1379975" y="2647225"/>
            <a:ext cx="1244700" cy="443100"/>
          </a:xfrm>
          <a:prstGeom prst="straightConnector1">
            <a:avLst/>
          </a:prstGeom>
          <a:noFill/>
          <a:ln cap="flat" cmpd="sng" w="9525">
            <a:solidFill>
              <a:srgbClr val="575279"/>
            </a:solidFill>
            <a:prstDash val="solid"/>
            <a:round/>
            <a:headEnd len="med" w="med" type="triangle"/>
            <a:tailEnd len="med" w="med" type="none"/>
          </a:ln>
        </p:spPr>
      </p:cxnSp>
      <p:sp>
        <p:nvSpPr>
          <p:cNvPr id="400" name="Google Shape;400;p40"/>
          <p:cNvSpPr txBox="1"/>
          <p:nvPr/>
        </p:nvSpPr>
        <p:spPr>
          <a:xfrm rot="1158351">
            <a:off x="1283220" y="3048131"/>
            <a:ext cx="1129728" cy="32894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DNS MX query</a:t>
            </a:r>
            <a:endParaRPr sz="1100">
              <a:solidFill>
                <a:srgbClr val="575279"/>
              </a:solidFill>
            </a:endParaRPr>
          </a:p>
        </p:txBody>
      </p:sp>
      <p:sp>
        <p:nvSpPr>
          <p:cNvPr id="401" name="Google Shape;401;p40"/>
          <p:cNvSpPr txBox="1"/>
          <p:nvPr/>
        </p:nvSpPr>
        <p:spPr>
          <a:xfrm>
            <a:off x="46850" y="1139300"/>
            <a:ext cx="2496600" cy="615300"/>
          </a:xfrm>
          <a:prstGeom prst="rect">
            <a:avLst/>
          </a:prstGeom>
          <a:solidFill>
            <a:srgbClr val="F2E9E1"/>
          </a:solidFill>
          <a:ln cap="flat" cmpd="sng" w="9525">
            <a:solidFill>
              <a:srgbClr val="575279"/>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8273D"/>
                </a:solidFill>
                <a:latin typeface="Courier New"/>
                <a:ea typeface="Courier New"/>
                <a:cs typeface="Courier New"/>
                <a:sym typeface="Courier New"/>
              </a:rPr>
              <a:t>example</a:t>
            </a:r>
            <a:r>
              <a:rPr lang="en" sz="1300">
                <a:solidFill>
                  <a:srgbClr val="28273D"/>
                </a:solidFill>
                <a:latin typeface="Courier New"/>
                <a:ea typeface="Courier New"/>
                <a:cs typeface="Courier New"/>
                <a:sym typeface="Courier New"/>
              </a:rPr>
              <a:t>.org. 3600 IN MX 10 mail.example.org.</a:t>
            </a:r>
            <a:endParaRPr sz="1300">
              <a:solidFill>
                <a:srgbClr val="28273D"/>
              </a:solidFill>
              <a:latin typeface="Courier New"/>
              <a:ea typeface="Courier New"/>
              <a:cs typeface="Courier New"/>
              <a:sym typeface="Courier New"/>
            </a:endParaRPr>
          </a:p>
        </p:txBody>
      </p:sp>
      <p:sp>
        <p:nvSpPr>
          <p:cNvPr id="402" name="Google Shape;402;p40"/>
          <p:cNvSpPr txBox="1"/>
          <p:nvPr/>
        </p:nvSpPr>
        <p:spPr>
          <a:xfrm rot="1151614">
            <a:off x="1377997" y="2518459"/>
            <a:ext cx="1261100" cy="32903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mail.example.org</a:t>
            </a:r>
            <a:endParaRPr sz="1100">
              <a:solidFill>
                <a:srgbClr val="575279"/>
              </a:solidFill>
            </a:endParaRPr>
          </a:p>
        </p:txBody>
      </p:sp>
      <p:cxnSp>
        <p:nvCxnSpPr>
          <p:cNvPr id="403" name="Google Shape;403;p40"/>
          <p:cNvCxnSpPr>
            <a:stCxn id="397" idx="0"/>
          </p:cNvCxnSpPr>
          <p:nvPr/>
        </p:nvCxnSpPr>
        <p:spPr>
          <a:xfrm rot="10800000">
            <a:off x="754125" y="1756950"/>
            <a:ext cx="0" cy="411900"/>
          </a:xfrm>
          <a:prstGeom prst="straightConnector1">
            <a:avLst/>
          </a:prstGeom>
          <a:noFill/>
          <a:ln cap="flat" cmpd="sng" w="9525">
            <a:solidFill>
              <a:srgbClr val="575279"/>
            </a:solidFill>
            <a:prstDash val="dash"/>
            <a:round/>
            <a:headEnd len="med" w="med" type="none"/>
            <a:tailEnd len="med" w="med" type="none"/>
          </a:ln>
        </p:spPr>
      </p:cxnSp>
      <p:sp>
        <p:nvSpPr>
          <p:cNvPr id="404" name="Google Shape;404;p40"/>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Anderson Pena</a:t>
            </a:r>
            <a:endParaRPr sz="900">
              <a:solidFill>
                <a:schemeClr val="dk1"/>
              </a:solidFill>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1"/>
          <p:cNvSpPr txBox="1"/>
          <p:nvPr>
            <p:ph type="title"/>
          </p:nvPr>
        </p:nvSpPr>
        <p:spPr>
          <a:xfrm>
            <a:off x="1596600" y="1979100"/>
            <a:ext cx="5950800" cy="118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0"/>
              <a:t>02</a:t>
            </a:r>
            <a:endParaRPr/>
          </a:p>
          <a:p>
            <a:pPr indent="0" lvl="0" marL="0" rtl="0" algn="ctr">
              <a:spcBef>
                <a:spcPts val="0"/>
              </a:spcBef>
              <a:spcAft>
                <a:spcPts val="0"/>
              </a:spcAft>
              <a:buNone/>
            </a:pPr>
            <a:r>
              <a:rPr lang="en"/>
              <a:t>Traditional IP Suite Doesn't Work in Space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2"/>
          <p:cNvSpPr txBox="1"/>
          <p:nvPr>
            <p:ph type="title"/>
          </p:nvPr>
        </p:nvSpPr>
        <p:spPr>
          <a:xfrm>
            <a:off x="265500" y="852175"/>
            <a:ext cx="4045200" cy="27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Internet Structure in Space</a:t>
            </a:r>
            <a:endParaRPr/>
          </a:p>
        </p:txBody>
      </p:sp>
      <p:sp>
        <p:nvSpPr>
          <p:cNvPr id="415" name="Google Shape;415;p4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Limited Infrastructure</a:t>
            </a:r>
            <a:endParaRPr/>
          </a:p>
          <a:p>
            <a:pPr indent="-317500" lvl="1" marL="914400" rtl="0" algn="l">
              <a:spcBef>
                <a:spcPts val="0"/>
              </a:spcBef>
              <a:spcAft>
                <a:spcPts val="0"/>
              </a:spcAft>
              <a:buSzPts val="1400"/>
              <a:buChar char="○"/>
            </a:pPr>
            <a:r>
              <a:rPr lang="en"/>
              <a:t>Rerouting less practical</a:t>
            </a:r>
            <a:endParaRPr/>
          </a:p>
          <a:p>
            <a:pPr indent="0" lvl="0" marL="0" rtl="0" algn="l">
              <a:spcBef>
                <a:spcPts val="1200"/>
              </a:spcBef>
              <a:spcAft>
                <a:spcPts val="0"/>
              </a:spcAft>
              <a:buClr>
                <a:schemeClr val="dk1"/>
              </a:buClr>
              <a:buSzPts val="1100"/>
              <a:buFont typeface="Arial"/>
              <a:buNone/>
            </a:pPr>
            <a:r>
              <a:t/>
            </a:r>
            <a:endParaRPr sz="900"/>
          </a:p>
          <a:p>
            <a:pPr indent="-342900" lvl="0" marL="457200" rtl="0" algn="l">
              <a:spcBef>
                <a:spcPts val="1200"/>
              </a:spcBef>
              <a:spcAft>
                <a:spcPts val="0"/>
              </a:spcAft>
              <a:buSzPts val="1800"/>
              <a:buChar char="●"/>
            </a:pPr>
            <a:r>
              <a:rPr lang="en"/>
              <a:t>Connections are End-End</a:t>
            </a:r>
            <a:endParaRPr/>
          </a:p>
          <a:p>
            <a:pPr indent="-317500" lvl="1" marL="914400" rtl="0" algn="l">
              <a:spcBef>
                <a:spcPts val="0"/>
              </a:spcBef>
              <a:spcAft>
                <a:spcPts val="0"/>
              </a:spcAft>
              <a:buSzPts val="1400"/>
              <a:buChar char="○"/>
            </a:pPr>
            <a:r>
              <a:rPr lang="en"/>
              <a:t>Potential delays &amp; errors</a:t>
            </a:r>
            <a:endParaRPr/>
          </a:p>
        </p:txBody>
      </p:sp>
      <p:sp>
        <p:nvSpPr>
          <p:cNvPr id="416" name="Google Shape;416;p42"/>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Sophia Liwag</a:t>
            </a:r>
            <a:endParaRPr sz="900">
              <a:solidFill>
                <a:schemeClr val="dk1"/>
              </a:solidFill>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3"/>
          <p:cNvSpPr txBox="1"/>
          <p:nvPr>
            <p:ph type="title"/>
          </p:nvPr>
        </p:nvSpPr>
        <p:spPr>
          <a:xfrm>
            <a:off x="265500" y="394975"/>
            <a:ext cx="4045200" cy="27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100"/>
              <a:t>Challenging</a:t>
            </a:r>
            <a:br>
              <a:rPr lang="en" sz="4100"/>
            </a:br>
            <a:r>
              <a:rPr lang="en" sz="4100"/>
              <a:t>Environments</a:t>
            </a:r>
            <a:endParaRPr sz="4100"/>
          </a:p>
        </p:txBody>
      </p:sp>
      <p:sp>
        <p:nvSpPr>
          <p:cNvPr id="422" name="Google Shape;422;p4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Many variables in space causes many interruptions with connectivity</a:t>
            </a:r>
            <a:endParaRPr/>
          </a:p>
          <a:p>
            <a:pPr indent="0" lvl="0" marL="0" rtl="0" algn="l">
              <a:spcBef>
                <a:spcPts val="1200"/>
              </a:spcBef>
              <a:spcAft>
                <a:spcPts val="0"/>
              </a:spcAft>
              <a:buClr>
                <a:schemeClr val="dk1"/>
              </a:buClr>
              <a:buSzPts val="1100"/>
              <a:buFont typeface="Arial"/>
              <a:buNone/>
            </a:pPr>
            <a:r>
              <a:t/>
            </a:r>
            <a:endParaRPr sz="600"/>
          </a:p>
          <a:p>
            <a:pPr indent="-342900" lvl="0" marL="457200" rtl="0" algn="l">
              <a:spcBef>
                <a:spcPts val="1200"/>
              </a:spcBef>
              <a:spcAft>
                <a:spcPts val="0"/>
              </a:spcAft>
              <a:buSzPts val="1800"/>
              <a:buChar char="●"/>
            </a:pPr>
            <a:r>
              <a:rPr lang="en"/>
              <a:t>Examples:</a:t>
            </a:r>
            <a:endParaRPr/>
          </a:p>
          <a:p>
            <a:pPr indent="-317500" lvl="1" marL="914400" rtl="0" algn="l">
              <a:spcBef>
                <a:spcPts val="0"/>
              </a:spcBef>
              <a:spcAft>
                <a:spcPts val="0"/>
              </a:spcAft>
              <a:buSzPts val="1400"/>
              <a:buChar char="○"/>
            </a:pPr>
            <a:r>
              <a:rPr lang="en"/>
              <a:t>cosmic radiation </a:t>
            </a:r>
            <a:endParaRPr/>
          </a:p>
          <a:p>
            <a:pPr indent="-317500" lvl="1" marL="914400" rtl="0" algn="l">
              <a:spcBef>
                <a:spcPts val="0"/>
              </a:spcBef>
              <a:spcAft>
                <a:spcPts val="0"/>
              </a:spcAft>
              <a:buSzPts val="1400"/>
              <a:buChar char="○"/>
            </a:pPr>
            <a:r>
              <a:rPr lang="en"/>
              <a:t>signal attenuation</a:t>
            </a:r>
            <a:endParaRPr/>
          </a:p>
          <a:p>
            <a:pPr indent="-317500" lvl="1" marL="914400" rtl="0" algn="l">
              <a:spcBef>
                <a:spcPts val="0"/>
              </a:spcBef>
              <a:spcAft>
                <a:spcPts val="0"/>
              </a:spcAft>
              <a:buSzPts val="1400"/>
              <a:buChar char="○"/>
            </a:pPr>
            <a:r>
              <a:rPr lang="en"/>
              <a:t>interference</a:t>
            </a:r>
            <a:endParaRPr/>
          </a:p>
          <a:p>
            <a:pPr indent="-317500" lvl="1" marL="914400" rtl="0" algn="l">
              <a:spcBef>
                <a:spcPts val="0"/>
              </a:spcBef>
              <a:spcAft>
                <a:spcPts val="0"/>
              </a:spcAft>
              <a:buSzPts val="1400"/>
              <a:buChar char="○"/>
            </a:pPr>
            <a:r>
              <a:rPr lang="en"/>
              <a:t>etc.</a:t>
            </a:r>
            <a:endParaRPr/>
          </a:p>
        </p:txBody>
      </p:sp>
      <p:sp>
        <p:nvSpPr>
          <p:cNvPr id="423" name="Google Shape;423;p43"/>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Sophia Liwag</a:t>
            </a:r>
            <a:endParaRPr sz="900">
              <a:solidFill>
                <a:schemeClr val="dk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28273D"/>
                </a:solidFill>
              </a:rPr>
              <a:t>Our Team</a:t>
            </a:r>
            <a:endParaRPr>
              <a:solidFill>
                <a:srgbClr val="28273D"/>
              </a:solidFill>
            </a:endParaRPr>
          </a:p>
        </p:txBody>
      </p:sp>
      <p:pic>
        <p:nvPicPr>
          <p:cNvPr id="111" name="Google Shape;111;p26"/>
          <p:cNvPicPr preferRelativeResize="0"/>
          <p:nvPr/>
        </p:nvPicPr>
        <p:blipFill>
          <a:blip r:embed="rId3">
            <a:alphaModFix/>
          </a:blip>
          <a:stretch>
            <a:fillRect/>
          </a:stretch>
        </p:blipFill>
        <p:spPr>
          <a:xfrm rot="-8917222">
            <a:off x="6589940" y="1988054"/>
            <a:ext cx="3857623" cy="5143498"/>
          </a:xfrm>
          <a:prstGeom prst="rect">
            <a:avLst/>
          </a:prstGeom>
          <a:noFill/>
          <a:ln>
            <a:noFill/>
          </a:ln>
        </p:spPr>
      </p:pic>
      <p:sp>
        <p:nvSpPr>
          <p:cNvPr id="112" name="Google Shape;112;p26"/>
          <p:cNvSpPr txBox="1"/>
          <p:nvPr/>
        </p:nvSpPr>
        <p:spPr>
          <a:xfrm>
            <a:off x="430475" y="1235975"/>
            <a:ext cx="31614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575279"/>
                </a:solidFill>
                <a:latin typeface="Comfortaa"/>
                <a:ea typeface="Comfortaa"/>
                <a:cs typeface="Comfortaa"/>
                <a:sym typeface="Comfortaa"/>
              </a:rPr>
              <a:t>Leig</a:t>
            </a:r>
            <a:r>
              <a:rPr lang="en" sz="1800">
                <a:solidFill>
                  <a:srgbClr val="575279"/>
                </a:solidFill>
                <a:latin typeface="Comfortaa"/>
                <a:ea typeface="Comfortaa"/>
                <a:cs typeface="Comfortaa"/>
                <a:sym typeface="Comfortaa"/>
              </a:rPr>
              <a:t>h </a:t>
            </a:r>
            <a:r>
              <a:rPr lang="en" sz="1800">
                <a:solidFill>
                  <a:srgbClr val="575279"/>
                </a:solidFill>
                <a:latin typeface="Comfortaa"/>
                <a:ea typeface="Comfortaa"/>
                <a:cs typeface="Comfortaa"/>
                <a:sym typeface="Comfortaa"/>
              </a:rPr>
              <a:t>Torgerson (JPL)</a:t>
            </a:r>
            <a:endParaRPr sz="1800">
              <a:solidFill>
                <a:srgbClr val="575279"/>
              </a:solidFill>
              <a:latin typeface="Comfortaa"/>
              <a:ea typeface="Comfortaa"/>
              <a:cs typeface="Comfortaa"/>
              <a:sym typeface="Comfortaa"/>
            </a:endParaRPr>
          </a:p>
          <a:p>
            <a:pPr indent="0" lvl="0" marL="0" rtl="0" algn="ctr">
              <a:spcBef>
                <a:spcPts val="0"/>
              </a:spcBef>
              <a:spcAft>
                <a:spcPts val="0"/>
              </a:spcAft>
              <a:buNone/>
            </a:pPr>
            <a:r>
              <a:t/>
            </a:r>
            <a:endParaRPr sz="1600">
              <a:solidFill>
                <a:schemeClr val="dk1"/>
              </a:solidFill>
              <a:latin typeface="Comfortaa"/>
              <a:ea typeface="Comfortaa"/>
              <a:cs typeface="Comfortaa"/>
              <a:sym typeface="Comfortaa"/>
            </a:endParaRPr>
          </a:p>
          <a:p>
            <a:pPr indent="0" lvl="0" marL="0" rtl="0" algn="ctr">
              <a:spcBef>
                <a:spcPts val="0"/>
              </a:spcBef>
              <a:spcAft>
                <a:spcPts val="0"/>
              </a:spcAft>
              <a:buNone/>
            </a:pPr>
            <a:r>
              <a:rPr b="1" lang="en" sz="1800">
                <a:solidFill>
                  <a:srgbClr val="28273D"/>
                </a:solidFill>
                <a:latin typeface="Comfortaa"/>
                <a:ea typeface="Comfortaa"/>
                <a:cs typeface="Comfortaa"/>
                <a:sym typeface="Comfortaa"/>
              </a:rPr>
              <a:t> </a:t>
            </a:r>
            <a:r>
              <a:rPr b="1" lang="en" sz="1800">
                <a:solidFill>
                  <a:srgbClr val="28273D"/>
                </a:solidFill>
                <a:latin typeface="Comfortaa"/>
                <a:ea typeface="Comfortaa"/>
                <a:cs typeface="Comfortaa"/>
                <a:sym typeface="Comfortaa"/>
              </a:rPr>
              <a:t>Liaison</a:t>
            </a:r>
            <a:endParaRPr b="1" sz="1800">
              <a:solidFill>
                <a:srgbClr val="28273D"/>
              </a:solidFill>
              <a:latin typeface="Comfortaa"/>
              <a:ea typeface="Comfortaa"/>
              <a:cs typeface="Comfortaa"/>
              <a:sym typeface="Comfortaa"/>
            </a:endParaRPr>
          </a:p>
        </p:txBody>
      </p:sp>
      <p:sp>
        <p:nvSpPr>
          <p:cNvPr id="113" name="Google Shape;113;p26"/>
          <p:cNvSpPr txBox="1"/>
          <p:nvPr/>
        </p:nvSpPr>
        <p:spPr>
          <a:xfrm>
            <a:off x="5985150" y="1235975"/>
            <a:ext cx="20754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575279"/>
                </a:solidFill>
                <a:latin typeface="Comfortaa"/>
                <a:ea typeface="Comfortaa"/>
                <a:cs typeface="Comfortaa"/>
                <a:sym typeface="Comfortaa"/>
              </a:rPr>
              <a:t>Manveen Kaur</a:t>
            </a:r>
            <a:endParaRPr sz="1800">
              <a:solidFill>
                <a:srgbClr val="575279"/>
              </a:solidFill>
              <a:latin typeface="Comfortaa"/>
              <a:ea typeface="Comfortaa"/>
              <a:cs typeface="Comfortaa"/>
              <a:sym typeface="Comfortaa"/>
            </a:endParaRPr>
          </a:p>
          <a:p>
            <a:pPr indent="0" lvl="0" marL="0" rtl="0" algn="ctr">
              <a:spcBef>
                <a:spcPts val="0"/>
              </a:spcBef>
              <a:spcAft>
                <a:spcPts val="0"/>
              </a:spcAft>
              <a:buNone/>
            </a:pPr>
            <a:r>
              <a:t/>
            </a:r>
            <a:endParaRPr sz="1600">
              <a:solidFill>
                <a:schemeClr val="dk1"/>
              </a:solidFill>
              <a:latin typeface="Comfortaa"/>
              <a:ea typeface="Comfortaa"/>
              <a:cs typeface="Comfortaa"/>
              <a:sym typeface="Comfortaa"/>
            </a:endParaRPr>
          </a:p>
          <a:p>
            <a:pPr indent="0" lvl="0" marL="0" rtl="0" algn="ctr">
              <a:spcBef>
                <a:spcPts val="0"/>
              </a:spcBef>
              <a:spcAft>
                <a:spcPts val="0"/>
              </a:spcAft>
              <a:buNone/>
            </a:pPr>
            <a:r>
              <a:rPr b="1" lang="en" sz="1800">
                <a:solidFill>
                  <a:srgbClr val="28273D"/>
                </a:solidFill>
                <a:latin typeface="Comfortaa"/>
                <a:ea typeface="Comfortaa"/>
                <a:cs typeface="Comfortaa"/>
                <a:sym typeface="Comfortaa"/>
              </a:rPr>
              <a:t>Faculty Advisor</a:t>
            </a:r>
            <a:endParaRPr b="1" sz="1800">
              <a:solidFill>
                <a:srgbClr val="28273D"/>
              </a:solidFill>
              <a:latin typeface="Comfortaa"/>
              <a:ea typeface="Comfortaa"/>
              <a:cs typeface="Comfortaa"/>
              <a:sym typeface="Comfortaa"/>
            </a:endParaRPr>
          </a:p>
        </p:txBody>
      </p:sp>
      <p:sp>
        <p:nvSpPr>
          <p:cNvPr id="114" name="Google Shape;114;p26"/>
          <p:cNvSpPr txBox="1"/>
          <p:nvPr/>
        </p:nvSpPr>
        <p:spPr>
          <a:xfrm>
            <a:off x="3457525" y="2790838"/>
            <a:ext cx="20754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28273D"/>
                </a:solidFill>
                <a:latin typeface="Comfortaa"/>
                <a:ea typeface="Comfortaa"/>
                <a:cs typeface="Comfortaa"/>
                <a:sym typeface="Comfortaa"/>
              </a:rPr>
              <a:t>Student Team</a:t>
            </a:r>
            <a:endParaRPr b="1" sz="1800">
              <a:solidFill>
                <a:srgbClr val="28273D"/>
              </a:solidFill>
              <a:latin typeface="Comfortaa"/>
              <a:ea typeface="Comfortaa"/>
              <a:cs typeface="Comfortaa"/>
              <a:sym typeface="Comfortaa"/>
            </a:endParaRPr>
          </a:p>
          <a:p>
            <a:pPr indent="0" lvl="0" marL="0" rtl="0" algn="ctr">
              <a:spcBef>
                <a:spcPts val="0"/>
              </a:spcBef>
              <a:spcAft>
                <a:spcPts val="0"/>
              </a:spcAft>
              <a:buNone/>
            </a:pPr>
            <a:r>
              <a:t/>
            </a:r>
            <a:endParaRPr b="1" sz="1800">
              <a:solidFill>
                <a:schemeClr val="dk1"/>
              </a:solidFill>
              <a:latin typeface="Comfortaa"/>
              <a:ea typeface="Comfortaa"/>
              <a:cs typeface="Comfortaa"/>
              <a:sym typeface="Comfortaa"/>
            </a:endParaRPr>
          </a:p>
        </p:txBody>
      </p:sp>
      <p:sp>
        <p:nvSpPr>
          <p:cNvPr id="115" name="Google Shape;115;p26"/>
          <p:cNvSpPr txBox="1"/>
          <p:nvPr/>
        </p:nvSpPr>
        <p:spPr>
          <a:xfrm>
            <a:off x="391475" y="3529750"/>
            <a:ext cx="32394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575279"/>
              </a:buClr>
              <a:buSzPts val="1500"/>
              <a:buFont typeface="Comfortaa"/>
              <a:buChar char="●"/>
            </a:pPr>
            <a:r>
              <a:rPr lang="en" sz="1500">
                <a:solidFill>
                  <a:srgbClr val="575279"/>
                </a:solidFill>
                <a:latin typeface="Comfortaa"/>
                <a:ea typeface="Comfortaa"/>
                <a:cs typeface="Comfortaa"/>
                <a:sym typeface="Comfortaa"/>
              </a:rPr>
              <a:t>Lance Batac</a:t>
            </a:r>
            <a:endParaRPr sz="1500">
              <a:solidFill>
                <a:srgbClr val="575279"/>
              </a:solidFill>
              <a:latin typeface="Comfortaa"/>
              <a:ea typeface="Comfortaa"/>
              <a:cs typeface="Comfortaa"/>
              <a:sym typeface="Comfortaa"/>
            </a:endParaRPr>
          </a:p>
          <a:p>
            <a:pPr indent="-323850" lvl="0" marL="457200" rtl="0" algn="l">
              <a:spcBef>
                <a:spcPts val="0"/>
              </a:spcBef>
              <a:spcAft>
                <a:spcPts val="0"/>
              </a:spcAft>
              <a:buClr>
                <a:srgbClr val="575279"/>
              </a:buClr>
              <a:buSzPts val="1500"/>
              <a:buFont typeface="Comfortaa"/>
              <a:buChar char="●"/>
            </a:pPr>
            <a:r>
              <a:rPr lang="en" sz="1500">
                <a:solidFill>
                  <a:srgbClr val="575279"/>
                </a:solidFill>
                <a:latin typeface="Comfortaa"/>
                <a:ea typeface="Comfortaa"/>
                <a:cs typeface="Comfortaa"/>
                <a:sym typeface="Comfortaa"/>
              </a:rPr>
              <a:t>Brian Contreras</a:t>
            </a:r>
            <a:endParaRPr sz="1500">
              <a:solidFill>
                <a:srgbClr val="575279"/>
              </a:solidFill>
              <a:latin typeface="Comfortaa"/>
              <a:ea typeface="Comfortaa"/>
              <a:cs typeface="Comfortaa"/>
              <a:sym typeface="Comfortaa"/>
            </a:endParaRPr>
          </a:p>
          <a:p>
            <a:pPr indent="-323850" lvl="0" marL="457200" rtl="0" algn="l">
              <a:spcBef>
                <a:spcPts val="0"/>
              </a:spcBef>
              <a:spcAft>
                <a:spcPts val="0"/>
              </a:spcAft>
              <a:buClr>
                <a:srgbClr val="575279"/>
              </a:buClr>
              <a:buSzPts val="1500"/>
              <a:buFont typeface="Comfortaa"/>
              <a:buChar char="●"/>
            </a:pPr>
            <a:r>
              <a:rPr lang="en" sz="1500">
                <a:solidFill>
                  <a:srgbClr val="575279"/>
                </a:solidFill>
                <a:latin typeface="Comfortaa"/>
                <a:ea typeface="Comfortaa"/>
                <a:cs typeface="Comfortaa"/>
                <a:sym typeface="Comfortaa"/>
              </a:rPr>
              <a:t>Adrian Flores Aquino</a:t>
            </a:r>
            <a:endParaRPr sz="1500">
              <a:solidFill>
                <a:srgbClr val="575279"/>
              </a:solidFill>
              <a:latin typeface="Comfortaa"/>
              <a:ea typeface="Comfortaa"/>
              <a:cs typeface="Comfortaa"/>
              <a:sym typeface="Comfortaa"/>
            </a:endParaRPr>
          </a:p>
          <a:p>
            <a:pPr indent="-323850" lvl="0" marL="457200" rtl="0" algn="l">
              <a:spcBef>
                <a:spcPts val="0"/>
              </a:spcBef>
              <a:spcAft>
                <a:spcPts val="0"/>
              </a:spcAft>
              <a:buClr>
                <a:srgbClr val="575279"/>
              </a:buClr>
              <a:buSzPts val="1500"/>
              <a:buFont typeface="Comfortaa"/>
              <a:buChar char="●"/>
            </a:pPr>
            <a:r>
              <a:rPr lang="en" sz="1500">
                <a:solidFill>
                  <a:srgbClr val="575279"/>
                </a:solidFill>
                <a:latin typeface="Comfortaa"/>
                <a:ea typeface="Comfortaa"/>
                <a:cs typeface="Comfortaa"/>
                <a:sym typeface="Comfortaa"/>
              </a:rPr>
              <a:t>Jiahao Li</a:t>
            </a:r>
            <a:endParaRPr sz="1500">
              <a:solidFill>
                <a:srgbClr val="575279"/>
              </a:solidFill>
              <a:latin typeface="Comfortaa"/>
              <a:ea typeface="Comfortaa"/>
              <a:cs typeface="Comfortaa"/>
              <a:sym typeface="Comfortaa"/>
            </a:endParaRPr>
          </a:p>
        </p:txBody>
      </p:sp>
      <p:sp>
        <p:nvSpPr>
          <p:cNvPr id="116" name="Google Shape;116;p26"/>
          <p:cNvSpPr txBox="1"/>
          <p:nvPr/>
        </p:nvSpPr>
        <p:spPr>
          <a:xfrm>
            <a:off x="3007350" y="3529750"/>
            <a:ext cx="34029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575279"/>
              </a:buClr>
              <a:buSzPts val="1500"/>
              <a:buFont typeface="Comfortaa"/>
              <a:buChar char="●"/>
            </a:pPr>
            <a:r>
              <a:rPr lang="en" sz="1500">
                <a:solidFill>
                  <a:srgbClr val="575279"/>
                </a:solidFill>
                <a:latin typeface="Comfortaa"/>
                <a:ea typeface="Comfortaa"/>
                <a:cs typeface="Comfortaa"/>
                <a:sym typeface="Comfortaa"/>
              </a:rPr>
              <a:t>Sophia Liwag</a:t>
            </a:r>
            <a:endParaRPr sz="1500">
              <a:solidFill>
                <a:srgbClr val="575279"/>
              </a:solidFill>
              <a:latin typeface="Comfortaa"/>
              <a:ea typeface="Comfortaa"/>
              <a:cs typeface="Comfortaa"/>
              <a:sym typeface="Comfortaa"/>
            </a:endParaRPr>
          </a:p>
          <a:p>
            <a:pPr indent="-323850" lvl="0" marL="457200" rtl="0" algn="l">
              <a:spcBef>
                <a:spcPts val="0"/>
              </a:spcBef>
              <a:spcAft>
                <a:spcPts val="0"/>
              </a:spcAft>
              <a:buClr>
                <a:srgbClr val="575279"/>
              </a:buClr>
              <a:buSzPts val="1500"/>
              <a:buFont typeface="Comfortaa"/>
              <a:buChar char="●"/>
            </a:pPr>
            <a:r>
              <a:rPr lang="en" sz="1500">
                <a:solidFill>
                  <a:srgbClr val="575279"/>
                </a:solidFill>
                <a:latin typeface="Comfortaa"/>
                <a:ea typeface="Comfortaa"/>
                <a:cs typeface="Comfortaa"/>
                <a:sym typeface="Comfortaa"/>
              </a:rPr>
              <a:t>Nathan Luu</a:t>
            </a:r>
            <a:endParaRPr sz="1500">
              <a:solidFill>
                <a:srgbClr val="575279"/>
              </a:solidFill>
              <a:latin typeface="Comfortaa"/>
              <a:ea typeface="Comfortaa"/>
              <a:cs typeface="Comfortaa"/>
              <a:sym typeface="Comfortaa"/>
            </a:endParaRPr>
          </a:p>
          <a:p>
            <a:pPr indent="-323850" lvl="0" marL="457200" rtl="0" algn="l">
              <a:spcBef>
                <a:spcPts val="0"/>
              </a:spcBef>
              <a:spcAft>
                <a:spcPts val="0"/>
              </a:spcAft>
              <a:buClr>
                <a:srgbClr val="575279"/>
              </a:buClr>
              <a:buSzPts val="1500"/>
              <a:buFont typeface="Comfortaa"/>
              <a:buChar char="●"/>
            </a:pPr>
            <a:r>
              <a:rPr lang="en" sz="1500">
                <a:solidFill>
                  <a:srgbClr val="575279"/>
                </a:solidFill>
                <a:latin typeface="Comfortaa"/>
                <a:ea typeface="Comfortaa"/>
                <a:cs typeface="Comfortaa"/>
                <a:sym typeface="Comfortaa"/>
              </a:rPr>
              <a:t>Nicholas Martin</a:t>
            </a:r>
            <a:endParaRPr sz="1500">
              <a:solidFill>
                <a:srgbClr val="575279"/>
              </a:solidFill>
              <a:latin typeface="Comfortaa"/>
              <a:ea typeface="Comfortaa"/>
              <a:cs typeface="Comfortaa"/>
              <a:sym typeface="Comfortaa"/>
            </a:endParaRPr>
          </a:p>
          <a:p>
            <a:pPr indent="-323850" lvl="0" marL="457200" rtl="0" algn="l">
              <a:spcBef>
                <a:spcPts val="0"/>
              </a:spcBef>
              <a:spcAft>
                <a:spcPts val="0"/>
              </a:spcAft>
              <a:buClr>
                <a:srgbClr val="575279"/>
              </a:buClr>
              <a:buSzPts val="1500"/>
              <a:buFont typeface="Comfortaa"/>
              <a:buChar char="●"/>
            </a:pPr>
            <a:r>
              <a:rPr lang="en" sz="1500">
                <a:solidFill>
                  <a:srgbClr val="575279"/>
                </a:solidFill>
                <a:latin typeface="Comfortaa"/>
                <a:ea typeface="Comfortaa"/>
                <a:cs typeface="Comfortaa"/>
                <a:sym typeface="Comfortaa"/>
              </a:rPr>
              <a:t>Antonio Ortega </a:t>
            </a:r>
            <a:endParaRPr sz="1500">
              <a:solidFill>
                <a:srgbClr val="575279"/>
              </a:solidFill>
              <a:latin typeface="Comfortaa"/>
              <a:ea typeface="Comfortaa"/>
              <a:cs typeface="Comfortaa"/>
              <a:sym typeface="Comfortaa"/>
            </a:endParaRPr>
          </a:p>
        </p:txBody>
      </p:sp>
      <p:sp>
        <p:nvSpPr>
          <p:cNvPr id="117" name="Google Shape;117;p26"/>
          <p:cNvSpPr txBox="1"/>
          <p:nvPr/>
        </p:nvSpPr>
        <p:spPr>
          <a:xfrm>
            <a:off x="5985150" y="3645250"/>
            <a:ext cx="3402900" cy="877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575279"/>
              </a:buClr>
              <a:buSzPts val="1500"/>
              <a:buFont typeface="Comfortaa"/>
              <a:buChar char="●"/>
            </a:pPr>
            <a:r>
              <a:rPr lang="en" sz="1500">
                <a:solidFill>
                  <a:srgbClr val="575279"/>
                </a:solidFill>
                <a:latin typeface="Comfortaa"/>
                <a:ea typeface="Comfortaa"/>
                <a:cs typeface="Comfortaa"/>
                <a:sym typeface="Comfortaa"/>
              </a:rPr>
              <a:t>Anderson </a:t>
            </a:r>
            <a:r>
              <a:rPr lang="en" sz="1500">
                <a:solidFill>
                  <a:srgbClr val="575279"/>
                </a:solidFill>
                <a:latin typeface="Comfortaa"/>
                <a:ea typeface="Comfortaa"/>
                <a:cs typeface="Comfortaa"/>
                <a:sym typeface="Comfortaa"/>
              </a:rPr>
              <a:t>Pena </a:t>
            </a:r>
            <a:endParaRPr sz="1500">
              <a:solidFill>
                <a:srgbClr val="575279"/>
              </a:solidFill>
              <a:latin typeface="Comfortaa"/>
              <a:ea typeface="Comfortaa"/>
              <a:cs typeface="Comfortaa"/>
              <a:sym typeface="Comfortaa"/>
            </a:endParaRPr>
          </a:p>
          <a:p>
            <a:pPr indent="-323850" lvl="0" marL="457200" rtl="0" algn="l">
              <a:spcBef>
                <a:spcPts val="0"/>
              </a:spcBef>
              <a:spcAft>
                <a:spcPts val="0"/>
              </a:spcAft>
              <a:buClr>
                <a:srgbClr val="575279"/>
              </a:buClr>
              <a:buSzPts val="1500"/>
              <a:buFont typeface="Comfortaa"/>
              <a:buChar char="●"/>
            </a:pPr>
            <a:r>
              <a:rPr lang="en" sz="1500">
                <a:solidFill>
                  <a:srgbClr val="575279"/>
                </a:solidFill>
                <a:latin typeface="Comfortaa"/>
                <a:ea typeface="Comfortaa"/>
                <a:cs typeface="Comfortaa"/>
                <a:sym typeface="Comfortaa"/>
              </a:rPr>
              <a:t>Ryan Torrez</a:t>
            </a:r>
            <a:endParaRPr sz="1500">
              <a:solidFill>
                <a:srgbClr val="575279"/>
              </a:solidFill>
              <a:latin typeface="Comfortaa"/>
              <a:ea typeface="Comfortaa"/>
              <a:cs typeface="Comfortaa"/>
              <a:sym typeface="Comfortaa"/>
            </a:endParaRPr>
          </a:p>
          <a:p>
            <a:pPr indent="-323850" lvl="0" marL="457200" rtl="0" algn="l">
              <a:spcBef>
                <a:spcPts val="0"/>
              </a:spcBef>
              <a:spcAft>
                <a:spcPts val="0"/>
              </a:spcAft>
              <a:buClr>
                <a:srgbClr val="575279"/>
              </a:buClr>
              <a:buSzPts val="1500"/>
              <a:buFont typeface="Comfortaa"/>
              <a:buChar char="●"/>
            </a:pPr>
            <a:r>
              <a:rPr lang="en" sz="1500">
                <a:solidFill>
                  <a:srgbClr val="575279"/>
                </a:solidFill>
                <a:latin typeface="Comfortaa"/>
                <a:ea typeface="Comfortaa"/>
                <a:cs typeface="Comfortaa"/>
                <a:sym typeface="Comfortaa"/>
              </a:rPr>
              <a:t>Jilei Zou</a:t>
            </a:r>
            <a:endParaRPr sz="1500">
              <a:solidFill>
                <a:srgbClr val="575279"/>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265500" y="394975"/>
            <a:ext cx="4045200" cy="27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100"/>
              <a:t>Large Distances</a:t>
            </a:r>
            <a:endParaRPr sz="4100"/>
          </a:p>
        </p:txBody>
      </p:sp>
      <p:sp>
        <p:nvSpPr>
          <p:cNvPr id="429" name="Google Shape;429;p4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More opportunities for interruptions to occur</a:t>
            </a:r>
            <a:endParaRPr/>
          </a:p>
          <a:p>
            <a:pPr indent="0" lvl="0" marL="0" rtl="0" algn="l">
              <a:spcBef>
                <a:spcPts val="1200"/>
              </a:spcBef>
              <a:spcAft>
                <a:spcPts val="0"/>
              </a:spcAft>
              <a:buNone/>
            </a:pPr>
            <a:r>
              <a:t/>
            </a:r>
            <a:endParaRPr sz="600"/>
          </a:p>
          <a:p>
            <a:pPr indent="-342900" lvl="0" marL="457200" rtl="0" algn="l">
              <a:spcBef>
                <a:spcPts val="1200"/>
              </a:spcBef>
              <a:spcAft>
                <a:spcPts val="0"/>
              </a:spcAft>
              <a:buSzPts val="1800"/>
              <a:buChar char="●"/>
            </a:pPr>
            <a:r>
              <a:rPr lang="en"/>
              <a:t>More latency</a:t>
            </a:r>
            <a:endParaRPr/>
          </a:p>
          <a:p>
            <a:pPr indent="-317500" lvl="1" marL="914400" rtl="0" algn="l">
              <a:spcBef>
                <a:spcPts val="0"/>
              </a:spcBef>
              <a:spcAft>
                <a:spcPts val="0"/>
              </a:spcAft>
              <a:buSzPts val="1400"/>
              <a:buChar char="○"/>
            </a:pPr>
            <a:r>
              <a:rPr lang="en"/>
              <a:t>Takes longer to deliver a message</a:t>
            </a:r>
            <a:endParaRPr/>
          </a:p>
        </p:txBody>
      </p:sp>
      <p:sp>
        <p:nvSpPr>
          <p:cNvPr id="430" name="Google Shape;430;p44"/>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Sophia Liwag</a:t>
            </a:r>
            <a:endParaRPr sz="900">
              <a:solidFill>
                <a:schemeClr val="dk1"/>
              </a:solidFill>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with Current Protocols in Space</a:t>
            </a:r>
            <a:endParaRPr/>
          </a:p>
        </p:txBody>
      </p:sp>
      <p:sp>
        <p:nvSpPr>
          <p:cNvPr id="436" name="Google Shape;436;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Cyber threats</a:t>
            </a:r>
            <a:endParaRPr/>
          </a:p>
          <a:p>
            <a:pPr indent="-342900" lvl="0" marL="457200" rtl="0" algn="l">
              <a:spcBef>
                <a:spcPts val="1000"/>
              </a:spcBef>
              <a:spcAft>
                <a:spcPts val="0"/>
              </a:spcAft>
              <a:buSzPts val="1800"/>
              <a:buChar char="●"/>
            </a:pPr>
            <a:r>
              <a:rPr lang="en"/>
              <a:t>Unreliable</a:t>
            </a:r>
            <a:endParaRPr/>
          </a:p>
          <a:p>
            <a:pPr indent="-342900" lvl="0" marL="457200" rtl="0" algn="l">
              <a:spcBef>
                <a:spcPts val="1000"/>
              </a:spcBef>
              <a:spcAft>
                <a:spcPts val="1000"/>
              </a:spcAft>
              <a:buSzPts val="1800"/>
              <a:buChar char="●"/>
            </a:pPr>
            <a:r>
              <a:rPr lang="en"/>
              <a:t>High error rates</a:t>
            </a:r>
            <a:endParaRPr/>
          </a:p>
        </p:txBody>
      </p:sp>
      <p:pic>
        <p:nvPicPr>
          <p:cNvPr id="437" name="Google Shape;437;p45"/>
          <p:cNvPicPr preferRelativeResize="0"/>
          <p:nvPr/>
        </p:nvPicPr>
        <p:blipFill>
          <a:blip r:embed="rId3">
            <a:alphaModFix/>
          </a:blip>
          <a:stretch>
            <a:fillRect/>
          </a:stretch>
        </p:blipFill>
        <p:spPr>
          <a:xfrm rot="-8917222">
            <a:off x="5817290" y="1942004"/>
            <a:ext cx="3857623" cy="5143498"/>
          </a:xfrm>
          <a:prstGeom prst="rect">
            <a:avLst/>
          </a:prstGeom>
          <a:noFill/>
          <a:ln>
            <a:noFill/>
          </a:ln>
        </p:spPr>
      </p:pic>
      <p:sp>
        <p:nvSpPr>
          <p:cNvPr id="438" name="Google Shape;438;p45"/>
          <p:cNvSpPr txBox="1"/>
          <p:nvPr/>
        </p:nvSpPr>
        <p:spPr>
          <a:xfrm>
            <a:off x="8183275"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Sophia Liwag</a:t>
            </a:r>
            <a:endParaRPr sz="900">
              <a:solidFill>
                <a:schemeClr val="dk1"/>
              </a:solidFill>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with End-to-End Connections in Space</a:t>
            </a:r>
            <a:endParaRPr/>
          </a:p>
        </p:txBody>
      </p:sp>
      <p:sp>
        <p:nvSpPr>
          <p:cNvPr id="444" name="Google Shape;44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Fragile</a:t>
            </a:r>
            <a:endParaRPr/>
          </a:p>
          <a:p>
            <a:pPr indent="-342900" lvl="0" marL="457200" rtl="0" algn="l">
              <a:spcBef>
                <a:spcPts val="1000"/>
              </a:spcBef>
              <a:spcAft>
                <a:spcPts val="0"/>
              </a:spcAft>
              <a:buSzPts val="1800"/>
              <a:buChar char="●"/>
            </a:pPr>
            <a:r>
              <a:rPr lang="en"/>
              <a:t>Round-Trip Times (RTTs) are variable &amp; lengthy</a:t>
            </a:r>
            <a:endParaRPr/>
          </a:p>
          <a:p>
            <a:pPr indent="-342900" lvl="0" marL="457200" rtl="0" algn="l">
              <a:spcBef>
                <a:spcPts val="1000"/>
              </a:spcBef>
              <a:spcAft>
                <a:spcPts val="1000"/>
              </a:spcAft>
              <a:buSzPts val="1800"/>
              <a:buChar char="●"/>
            </a:pPr>
            <a:r>
              <a:rPr lang="en"/>
              <a:t>Wastes progress between ends</a:t>
            </a:r>
            <a:endParaRPr/>
          </a:p>
        </p:txBody>
      </p:sp>
      <p:pic>
        <p:nvPicPr>
          <p:cNvPr id="445" name="Google Shape;445;p46"/>
          <p:cNvPicPr preferRelativeResize="0"/>
          <p:nvPr/>
        </p:nvPicPr>
        <p:blipFill>
          <a:blip r:embed="rId3">
            <a:alphaModFix/>
          </a:blip>
          <a:stretch>
            <a:fillRect/>
          </a:stretch>
        </p:blipFill>
        <p:spPr>
          <a:xfrm rot="-8917222">
            <a:off x="5817290" y="1942004"/>
            <a:ext cx="3857623" cy="5143498"/>
          </a:xfrm>
          <a:prstGeom prst="rect">
            <a:avLst/>
          </a:prstGeom>
          <a:noFill/>
          <a:ln>
            <a:noFill/>
          </a:ln>
        </p:spPr>
      </p:pic>
      <p:sp>
        <p:nvSpPr>
          <p:cNvPr id="446" name="Google Shape;446;p46"/>
          <p:cNvSpPr txBox="1"/>
          <p:nvPr/>
        </p:nvSpPr>
        <p:spPr>
          <a:xfrm>
            <a:off x="8190425"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Lance Batac</a:t>
            </a:r>
            <a:endParaRPr sz="900">
              <a:solidFill>
                <a:schemeClr val="dk1"/>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0" name="Shape 450"/>
        <p:cNvGrpSpPr/>
        <p:nvPr/>
      </p:nvGrpSpPr>
      <p:grpSpPr>
        <a:xfrm>
          <a:off x="0" y="0"/>
          <a:ext cx="0" cy="0"/>
          <a:chOff x="0" y="0"/>
          <a:chExt cx="0" cy="0"/>
        </a:xfrm>
      </p:grpSpPr>
      <p:sp>
        <p:nvSpPr>
          <p:cNvPr id="451" name="Google Shape;451;p47"/>
          <p:cNvSpPr txBox="1"/>
          <p:nvPr/>
        </p:nvSpPr>
        <p:spPr>
          <a:xfrm>
            <a:off x="311700" y="4230575"/>
            <a:ext cx="5998800" cy="605100"/>
          </a:xfrm>
          <a:prstGeom prst="rect">
            <a:avLst/>
          </a:prstGeom>
          <a:noFill/>
          <a:ln>
            <a:noFill/>
          </a:ln>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lang="en" sz="1800">
                <a:solidFill>
                  <a:srgbClr val="FECA47"/>
                </a:solidFill>
                <a:latin typeface="Comfortaa"/>
                <a:ea typeface="Comfortaa"/>
                <a:cs typeface="Comfortaa"/>
                <a:sym typeface="Comfortaa"/>
              </a:rPr>
              <a:t>Interrupted E2E transmissions, </a:t>
            </a:r>
            <a:r>
              <a:rPr lang="en" sz="1800">
                <a:solidFill>
                  <a:srgbClr val="FECA47"/>
                </a:solidFill>
                <a:latin typeface="Comfortaa"/>
                <a:ea typeface="Comfortaa"/>
                <a:cs typeface="Comfortaa"/>
                <a:sym typeface="Comfortaa"/>
              </a:rPr>
              <a:t>have</a:t>
            </a:r>
            <a:r>
              <a:rPr lang="en" sz="1800">
                <a:solidFill>
                  <a:srgbClr val="FECA47"/>
                </a:solidFill>
                <a:latin typeface="Comfortaa"/>
                <a:ea typeface="Comfortaa"/>
                <a:cs typeface="Comfortaa"/>
                <a:sym typeface="Comfortaa"/>
              </a:rPr>
              <a:t> to restart from the very beginning</a:t>
            </a:r>
            <a:endParaRPr sz="1800">
              <a:solidFill>
                <a:srgbClr val="FECA47"/>
              </a:solidFill>
              <a:latin typeface="Comfortaa"/>
              <a:ea typeface="Comfortaa"/>
              <a:cs typeface="Comfortaa"/>
              <a:sym typeface="Comfortaa"/>
            </a:endParaRPr>
          </a:p>
        </p:txBody>
      </p:sp>
      <p:pic>
        <p:nvPicPr>
          <p:cNvPr id="452" name="Google Shape;452;p47"/>
          <p:cNvPicPr preferRelativeResize="0"/>
          <p:nvPr/>
        </p:nvPicPr>
        <p:blipFill rotWithShape="1">
          <a:blip r:embed="rId3">
            <a:alphaModFix/>
          </a:blip>
          <a:srcRect b="4442" l="3037" r="1751" t="5264"/>
          <a:stretch/>
        </p:blipFill>
        <p:spPr>
          <a:xfrm>
            <a:off x="615944" y="5419350"/>
            <a:ext cx="7771850" cy="3544801"/>
          </a:xfrm>
          <a:prstGeom prst="rect">
            <a:avLst/>
          </a:prstGeom>
          <a:noFill/>
          <a:ln>
            <a:noFill/>
          </a:ln>
        </p:spPr>
      </p:pic>
      <p:pic>
        <p:nvPicPr>
          <p:cNvPr id="453" name="Google Shape;453;p47"/>
          <p:cNvPicPr preferRelativeResize="0"/>
          <p:nvPr/>
        </p:nvPicPr>
        <p:blipFill>
          <a:blip r:embed="rId4">
            <a:alphaModFix/>
          </a:blip>
          <a:stretch>
            <a:fillRect/>
          </a:stretch>
        </p:blipFill>
        <p:spPr>
          <a:xfrm>
            <a:off x="1295400" y="152400"/>
            <a:ext cx="6576949" cy="39257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457" name="Shape 457"/>
        <p:cNvGrpSpPr/>
        <p:nvPr/>
      </p:nvGrpSpPr>
      <p:grpSpPr>
        <a:xfrm>
          <a:off x="0" y="0"/>
          <a:ext cx="0" cy="0"/>
          <a:chOff x="0" y="0"/>
          <a:chExt cx="0" cy="0"/>
        </a:xfrm>
      </p:grpSpPr>
      <p:sp>
        <p:nvSpPr>
          <p:cNvPr id="458" name="Google Shape;458;p48"/>
          <p:cNvSpPr/>
          <p:nvPr/>
        </p:nvSpPr>
        <p:spPr>
          <a:xfrm>
            <a:off x="1486763" y="793038"/>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48"/>
          <p:cNvSpPr/>
          <p:nvPr/>
        </p:nvSpPr>
        <p:spPr>
          <a:xfrm>
            <a:off x="1486763" y="1818038"/>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48"/>
          <p:cNvSpPr/>
          <p:nvPr/>
        </p:nvSpPr>
        <p:spPr>
          <a:xfrm>
            <a:off x="1486763" y="2843025"/>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48"/>
          <p:cNvSpPr/>
          <p:nvPr/>
        </p:nvSpPr>
        <p:spPr>
          <a:xfrm>
            <a:off x="1486763" y="3868013"/>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62" name="Google Shape;462;p48"/>
          <p:cNvCxnSpPr>
            <a:stCxn id="458" idx="4"/>
            <a:endCxn id="459" idx="0"/>
          </p:cNvCxnSpPr>
          <p:nvPr/>
        </p:nvCxnSpPr>
        <p:spPr>
          <a:xfrm>
            <a:off x="1672013" y="1163538"/>
            <a:ext cx="0" cy="654600"/>
          </a:xfrm>
          <a:prstGeom prst="straightConnector1">
            <a:avLst/>
          </a:prstGeom>
          <a:noFill/>
          <a:ln cap="flat" cmpd="sng" w="19050">
            <a:solidFill>
              <a:srgbClr val="575279"/>
            </a:solidFill>
            <a:prstDash val="dash"/>
            <a:round/>
            <a:headEnd len="med" w="med" type="none"/>
            <a:tailEnd len="med" w="med" type="none"/>
          </a:ln>
        </p:spPr>
      </p:cxnSp>
      <p:cxnSp>
        <p:nvCxnSpPr>
          <p:cNvPr id="463" name="Google Shape;463;p48"/>
          <p:cNvCxnSpPr>
            <a:stCxn id="459" idx="4"/>
            <a:endCxn id="460" idx="0"/>
          </p:cNvCxnSpPr>
          <p:nvPr/>
        </p:nvCxnSpPr>
        <p:spPr>
          <a:xfrm>
            <a:off x="1672013" y="2188538"/>
            <a:ext cx="0" cy="654600"/>
          </a:xfrm>
          <a:prstGeom prst="straightConnector1">
            <a:avLst/>
          </a:prstGeom>
          <a:noFill/>
          <a:ln cap="flat" cmpd="sng" w="19050">
            <a:solidFill>
              <a:srgbClr val="575279"/>
            </a:solidFill>
            <a:prstDash val="dash"/>
            <a:round/>
            <a:headEnd len="med" w="med" type="none"/>
            <a:tailEnd len="med" w="med" type="none"/>
          </a:ln>
        </p:spPr>
      </p:cxnSp>
      <p:cxnSp>
        <p:nvCxnSpPr>
          <p:cNvPr id="464" name="Google Shape;464;p48"/>
          <p:cNvCxnSpPr>
            <a:stCxn id="460" idx="4"/>
            <a:endCxn id="461" idx="0"/>
          </p:cNvCxnSpPr>
          <p:nvPr/>
        </p:nvCxnSpPr>
        <p:spPr>
          <a:xfrm>
            <a:off x="1672013" y="3213525"/>
            <a:ext cx="0" cy="654600"/>
          </a:xfrm>
          <a:prstGeom prst="straightConnector1">
            <a:avLst/>
          </a:prstGeom>
          <a:noFill/>
          <a:ln cap="flat" cmpd="sng" w="19050">
            <a:solidFill>
              <a:srgbClr val="575279"/>
            </a:solidFill>
            <a:prstDash val="dash"/>
            <a:round/>
            <a:headEnd len="med" w="med" type="none"/>
            <a:tailEnd len="med" w="med" type="none"/>
          </a:ln>
        </p:spPr>
      </p:cxnSp>
      <p:cxnSp>
        <p:nvCxnSpPr>
          <p:cNvPr id="465" name="Google Shape;465;p48"/>
          <p:cNvCxnSpPr/>
          <p:nvPr/>
        </p:nvCxnSpPr>
        <p:spPr>
          <a:xfrm>
            <a:off x="2662613" y="1163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466" name="Google Shape;466;p48"/>
          <p:cNvCxnSpPr/>
          <p:nvPr/>
        </p:nvCxnSpPr>
        <p:spPr>
          <a:xfrm>
            <a:off x="2662613" y="2188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467" name="Google Shape;467;p48"/>
          <p:cNvCxnSpPr/>
          <p:nvPr/>
        </p:nvCxnSpPr>
        <p:spPr>
          <a:xfrm>
            <a:off x="2662613" y="3213525"/>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468" name="Google Shape;468;p48"/>
          <p:cNvCxnSpPr/>
          <p:nvPr/>
        </p:nvCxnSpPr>
        <p:spPr>
          <a:xfrm>
            <a:off x="3653213" y="1163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469" name="Google Shape;469;p48"/>
          <p:cNvCxnSpPr/>
          <p:nvPr/>
        </p:nvCxnSpPr>
        <p:spPr>
          <a:xfrm>
            <a:off x="3653213" y="2188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470" name="Google Shape;470;p48"/>
          <p:cNvCxnSpPr/>
          <p:nvPr/>
        </p:nvCxnSpPr>
        <p:spPr>
          <a:xfrm>
            <a:off x="3653213" y="3213525"/>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471" name="Google Shape;471;p48"/>
          <p:cNvCxnSpPr/>
          <p:nvPr/>
        </p:nvCxnSpPr>
        <p:spPr>
          <a:xfrm>
            <a:off x="4643813" y="1163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472" name="Google Shape;472;p48"/>
          <p:cNvCxnSpPr/>
          <p:nvPr/>
        </p:nvCxnSpPr>
        <p:spPr>
          <a:xfrm>
            <a:off x="4643813" y="2188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473" name="Google Shape;473;p48"/>
          <p:cNvCxnSpPr/>
          <p:nvPr/>
        </p:nvCxnSpPr>
        <p:spPr>
          <a:xfrm>
            <a:off x="4643813" y="3213525"/>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474" name="Google Shape;474;p48"/>
          <p:cNvCxnSpPr/>
          <p:nvPr/>
        </p:nvCxnSpPr>
        <p:spPr>
          <a:xfrm>
            <a:off x="5634413" y="1163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475" name="Google Shape;475;p48"/>
          <p:cNvCxnSpPr/>
          <p:nvPr/>
        </p:nvCxnSpPr>
        <p:spPr>
          <a:xfrm>
            <a:off x="5634413" y="2188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476" name="Google Shape;476;p48"/>
          <p:cNvCxnSpPr/>
          <p:nvPr/>
        </p:nvCxnSpPr>
        <p:spPr>
          <a:xfrm>
            <a:off x="5634413" y="3213525"/>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477" name="Google Shape;477;p48"/>
          <p:cNvCxnSpPr/>
          <p:nvPr/>
        </p:nvCxnSpPr>
        <p:spPr>
          <a:xfrm>
            <a:off x="6625013" y="1163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478" name="Google Shape;478;p48"/>
          <p:cNvCxnSpPr/>
          <p:nvPr/>
        </p:nvCxnSpPr>
        <p:spPr>
          <a:xfrm>
            <a:off x="6625013" y="2188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479" name="Google Shape;479;p48"/>
          <p:cNvCxnSpPr/>
          <p:nvPr/>
        </p:nvCxnSpPr>
        <p:spPr>
          <a:xfrm>
            <a:off x="6625013" y="3213525"/>
            <a:ext cx="0" cy="654600"/>
          </a:xfrm>
          <a:prstGeom prst="straightConnector1">
            <a:avLst/>
          </a:prstGeom>
          <a:noFill/>
          <a:ln cap="flat" cmpd="sng" w="19050">
            <a:solidFill>
              <a:srgbClr val="188038"/>
            </a:solidFill>
            <a:prstDash val="dash"/>
            <a:round/>
            <a:headEnd len="med" w="med" type="none"/>
            <a:tailEnd len="med" w="med" type="none"/>
          </a:ln>
        </p:spPr>
      </p:cxnSp>
      <p:sp>
        <p:nvSpPr>
          <p:cNvPr id="480" name="Google Shape;480;p48"/>
          <p:cNvSpPr/>
          <p:nvPr/>
        </p:nvSpPr>
        <p:spPr>
          <a:xfrm>
            <a:off x="2384738" y="79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481" name="Google Shape;481;p48"/>
          <p:cNvSpPr/>
          <p:nvPr/>
        </p:nvSpPr>
        <p:spPr>
          <a:xfrm>
            <a:off x="2384738" y="1818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482" name="Google Shape;482;p48"/>
          <p:cNvSpPr/>
          <p:nvPr/>
        </p:nvSpPr>
        <p:spPr>
          <a:xfrm>
            <a:off x="3375338" y="79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483" name="Google Shape;483;p48"/>
          <p:cNvSpPr/>
          <p:nvPr/>
        </p:nvSpPr>
        <p:spPr>
          <a:xfrm>
            <a:off x="4365938" y="1818100"/>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484" name="Google Shape;484;p48"/>
          <p:cNvSpPr/>
          <p:nvPr/>
        </p:nvSpPr>
        <p:spPr>
          <a:xfrm>
            <a:off x="6347138" y="79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cxnSp>
        <p:nvCxnSpPr>
          <p:cNvPr id="485" name="Google Shape;485;p48"/>
          <p:cNvCxnSpPr/>
          <p:nvPr/>
        </p:nvCxnSpPr>
        <p:spPr>
          <a:xfrm>
            <a:off x="2815013" y="116353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486" name="Google Shape;486;p48"/>
          <p:cNvCxnSpPr/>
          <p:nvPr/>
        </p:nvCxnSpPr>
        <p:spPr>
          <a:xfrm>
            <a:off x="3805613" y="1163538"/>
            <a:ext cx="0" cy="382200"/>
          </a:xfrm>
          <a:prstGeom prst="straightConnector1">
            <a:avLst/>
          </a:prstGeom>
          <a:noFill/>
          <a:ln cap="flat" cmpd="sng" w="9525">
            <a:solidFill>
              <a:srgbClr val="FF0000"/>
            </a:solidFill>
            <a:prstDash val="solid"/>
            <a:round/>
            <a:headEnd len="med" w="med" type="none"/>
            <a:tailEnd len="med" w="med" type="oval"/>
          </a:ln>
        </p:spPr>
      </p:cxnSp>
      <p:sp>
        <p:nvSpPr>
          <p:cNvPr id="487" name="Google Shape;487;p48"/>
          <p:cNvSpPr/>
          <p:nvPr/>
        </p:nvSpPr>
        <p:spPr>
          <a:xfrm>
            <a:off x="4365938" y="79318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cxnSp>
        <p:nvCxnSpPr>
          <p:cNvPr id="488" name="Google Shape;488;p48"/>
          <p:cNvCxnSpPr/>
          <p:nvPr/>
        </p:nvCxnSpPr>
        <p:spPr>
          <a:xfrm>
            <a:off x="4796213" y="1163538"/>
            <a:ext cx="0" cy="654600"/>
          </a:xfrm>
          <a:prstGeom prst="straightConnector1">
            <a:avLst/>
          </a:prstGeom>
          <a:noFill/>
          <a:ln cap="flat" cmpd="sng" w="9525">
            <a:solidFill>
              <a:srgbClr val="188038"/>
            </a:solidFill>
            <a:prstDash val="solid"/>
            <a:round/>
            <a:headEnd len="med" w="med" type="none"/>
            <a:tailEnd len="med" w="med" type="triangle"/>
          </a:ln>
        </p:spPr>
      </p:cxnSp>
      <p:sp>
        <p:nvSpPr>
          <p:cNvPr id="489" name="Google Shape;489;p48"/>
          <p:cNvSpPr/>
          <p:nvPr/>
        </p:nvSpPr>
        <p:spPr>
          <a:xfrm>
            <a:off x="5356538" y="79318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490" name="Google Shape;490;p48"/>
          <p:cNvSpPr/>
          <p:nvPr/>
        </p:nvSpPr>
        <p:spPr>
          <a:xfrm>
            <a:off x="3708713" y="1427163"/>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91" name="Google Shape;491;p48"/>
          <p:cNvCxnSpPr/>
          <p:nvPr/>
        </p:nvCxnSpPr>
        <p:spPr>
          <a:xfrm>
            <a:off x="2815013" y="2188488"/>
            <a:ext cx="0" cy="382200"/>
          </a:xfrm>
          <a:prstGeom prst="straightConnector1">
            <a:avLst/>
          </a:prstGeom>
          <a:noFill/>
          <a:ln cap="flat" cmpd="sng" w="9525">
            <a:solidFill>
              <a:srgbClr val="FF0000"/>
            </a:solidFill>
            <a:prstDash val="solid"/>
            <a:round/>
            <a:headEnd len="med" w="med" type="none"/>
            <a:tailEnd len="med" w="med" type="oval"/>
          </a:ln>
        </p:spPr>
      </p:cxnSp>
      <p:sp>
        <p:nvSpPr>
          <p:cNvPr id="492" name="Google Shape;492;p48"/>
          <p:cNvSpPr/>
          <p:nvPr/>
        </p:nvSpPr>
        <p:spPr>
          <a:xfrm>
            <a:off x="2718113" y="2452113"/>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93" name="Google Shape;493;p48"/>
          <p:cNvCxnSpPr/>
          <p:nvPr/>
        </p:nvCxnSpPr>
        <p:spPr>
          <a:xfrm>
            <a:off x="4796213" y="2188613"/>
            <a:ext cx="0" cy="382200"/>
          </a:xfrm>
          <a:prstGeom prst="straightConnector1">
            <a:avLst/>
          </a:prstGeom>
          <a:noFill/>
          <a:ln cap="flat" cmpd="sng" w="9525">
            <a:solidFill>
              <a:srgbClr val="FF0000"/>
            </a:solidFill>
            <a:prstDash val="solid"/>
            <a:round/>
            <a:headEnd len="med" w="med" type="none"/>
            <a:tailEnd len="med" w="med" type="oval"/>
          </a:ln>
        </p:spPr>
      </p:cxnSp>
      <p:sp>
        <p:nvSpPr>
          <p:cNvPr id="494" name="Google Shape;494;p48"/>
          <p:cNvSpPr/>
          <p:nvPr/>
        </p:nvSpPr>
        <p:spPr>
          <a:xfrm>
            <a:off x="4699313" y="2452238"/>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95" name="Google Shape;495;p48"/>
          <p:cNvCxnSpPr/>
          <p:nvPr/>
        </p:nvCxnSpPr>
        <p:spPr>
          <a:xfrm>
            <a:off x="5786813" y="1163688"/>
            <a:ext cx="0" cy="382200"/>
          </a:xfrm>
          <a:prstGeom prst="straightConnector1">
            <a:avLst/>
          </a:prstGeom>
          <a:noFill/>
          <a:ln cap="flat" cmpd="sng" w="9525">
            <a:solidFill>
              <a:srgbClr val="FF0000"/>
            </a:solidFill>
            <a:prstDash val="solid"/>
            <a:round/>
            <a:headEnd len="med" w="med" type="none"/>
            <a:tailEnd len="med" w="med" type="oval"/>
          </a:ln>
        </p:spPr>
      </p:cxnSp>
      <p:sp>
        <p:nvSpPr>
          <p:cNvPr id="496" name="Google Shape;496;p48"/>
          <p:cNvSpPr/>
          <p:nvPr/>
        </p:nvSpPr>
        <p:spPr>
          <a:xfrm>
            <a:off x="5689913" y="1427313"/>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48"/>
          <p:cNvSpPr/>
          <p:nvPr/>
        </p:nvSpPr>
        <p:spPr>
          <a:xfrm>
            <a:off x="6347138" y="1818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498" name="Google Shape;498;p48"/>
          <p:cNvSpPr/>
          <p:nvPr/>
        </p:nvSpPr>
        <p:spPr>
          <a:xfrm>
            <a:off x="6347138" y="284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499" name="Google Shape;499;p48"/>
          <p:cNvSpPr/>
          <p:nvPr/>
        </p:nvSpPr>
        <p:spPr>
          <a:xfrm>
            <a:off x="6347138" y="3868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cxnSp>
        <p:nvCxnSpPr>
          <p:cNvPr id="500" name="Google Shape;500;p48"/>
          <p:cNvCxnSpPr/>
          <p:nvPr/>
        </p:nvCxnSpPr>
        <p:spPr>
          <a:xfrm>
            <a:off x="6777413" y="116353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501" name="Google Shape;501;p48"/>
          <p:cNvCxnSpPr/>
          <p:nvPr/>
        </p:nvCxnSpPr>
        <p:spPr>
          <a:xfrm>
            <a:off x="6777413" y="218848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502" name="Google Shape;502;p48"/>
          <p:cNvCxnSpPr/>
          <p:nvPr/>
        </p:nvCxnSpPr>
        <p:spPr>
          <a:xfrm>
            <a:off x="6777413" y="3213438"/>
            <a:ext cx="0" cy="654600"/>
          </a:xfrm>
          <a:prstGeom prst="straightConnector1">
            <a:avLst/>
          </a:prstGeom>
          <a:noFill/>
          <a:ln cap="flat" cmpd="sng" w="9525">
            <a:solidFill>
              <a:srgbClr val="188038"/>
            </a:solidFill>
            <a:prstDash val="solid"/>
            <a:round/>
            <a:headEnd len="med" w="med" type="none"/>
            <a:tailEnd len="med" w="med" type="triangle"/>
          </a:ln>
        </p:spPr>
      </p:cxnSp>
      <p:sp>
        <p:nvSpPr>
          <p:cNvPr id="503" name="Google Shape;503;p48"/>
          <p:cNvSpPr txBox="1"/>
          <p:nvPr/>
        </p:nvSpPr>
        <p:spPr>
          <a:xfrm>
            <a:off x="441913" y="815235"/>
            <a:ext cx="812700" cy="3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Source</a:t>
            </a:r>
            <a:endParaRPr>
              <a:solidFill>
                <a:srgbClr val="575279"/>
              </a:solidFill>
            </a:endParaRPr>
          </a:p>
        </p:txBody>
      </p:sp>
      <p:sp>
        <p:nvSpPr>
          <p:cNvPr id="504" name="Google Shape;504;p48"/>
          <p:cNvSpPr txBox="1"/>
          <p:nvPr/>
        </p:nvSpPr>
        <p:spPr>
          <a:xfrm>
            <a:off x="312013" y="3890088"/>
            <a:ext cx="1072500" cy="3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Destination</a:t>
            </a:r>
            <a:endParaRPr>
              <a:solidFill>
                <a:srgbClr val="575279"/>
              </a:solidFill>
            </a:endParaRPr>
          </a:p>
        </p:txBody>
      </p:sp>
      <p:cxnSp>
        <p:nvCxnSpPr>
          <p:cNvPr id="505" name="Google Shape;505;p48"/>
          <p:cNvCxnSpPr/>
          <p:nvPr/>
        </p:nvCxnSpPr>
        <p:spPr>
          <a:xfrm>
            <a:off x="2005338" y="4391163"/>
            <a:ext cx="5207100" cy="0"/>
          </a:xfrm>
          <a:prstGeom prst="straightConnector1">
            <a:avLst/>
          </a:prstGeom>
          <a:noFill/>
          <a:ln cap="flat" cmpd="sng" w="9525">
            <a:solidFill>
              <a:srgbClr val="28273D"/>
            </a:solidFill>
            <a:prstDash val="solid"/>
            <a:round/>
            <a:headEnd len="med" w="med" type="none"/>
            <a:tailEnd len="med" w="med" type="none"/>
          </a:ln>
        </p:spPr>
      </p:cxnSp>
      <p:sp>
        <p:nvSpPr>
          <p:cNvPr id="506" name="Google Shape;506;p48"/>
          <p:cNvSpPr txBox="1"/>
          <p:nvPr/>
        </p:nvSpPr>
        <p:spPr>
          <a:xfrm>
            <a:off x="4247088" y="4786063"/>
            <a:ext cx="723600" cy="3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Time</a:t>
            </a:r>
            <a:endParaRPr>
              <a:solidFill>
                <a:srgbClr val="575279"/>
              </a:solidFill>
            </a:endParaRPr>
          </a:p>
        </p:txBody>
      </p:sp>
      <p:pic>
        <p:nvPicPr>
          <p:cNvPr id="507" name="Google Shape;507;p48"/>
          <p:cNvPicPr preferRelativeResize="0"/>
          <p:nvPr/>
        </p:nvPicPr>
        <p:blipFill>
          <a:blip r:embed="rId3">
            <a:alphaModFix/>
          </a:blip>
          <a:stretch>
            <a:fillRect/>
          </a:stretch>
        </p:blipFill>
        <p:spPr>
          <a:xfrm>
            <a:off x="2582425" y="4491587"/>
            <a:ext cx="160386" cy="193800"/>
          </a:xfrm>
          <a:prstGeom prst="rect">
            <a:avLst/>
          </a:prstGeom>
          <a:noFill/>
          <a:ln>
            <a:noFill/>
          </a:ln>
        </p:spPr>
      </p:pic>
      <p:pic>
        <p:nvPicPr>
          <p:cNvPr id="508" name="Google Shape;508;p48"/>
          <p:cNvPicPr preferRelativeResize="0"/>
          <p:nvPr/>
        </p:nvPicPr>
        <p:blipFill>
          <a:blip r:embed="rId4">
            <a:alphaModFix/>
          </a:blip>
          <a:stretch>
            <a:fillRect/>
          </a:stretch>
        </p:blipFill>
        <p:spPr>
          <a:xfrm>
            <a:off x="3573015" y="4488538"/>
            <a:ext cx="160375" cy="199888"/>
          </a:xfrm>
          <a:prstGeom prst="rect">
            <a:avLst/>
          </a:prstGeom>
          <a:noFill/>
          <a:ln>
            <a:noFill/>
          </a:ln>
        </p:spPr>
      </p:pic>
      <p:pic>
        <p:nvPicPr>
          <p:cNvPr id="509" name="Google Shape;509;p48"/>
          <p:cNvPicPr preferRelativeResize="0"/>
          <p:nvPr/>
        </p:nvPicPr>
        <p:blipFill>
          <a:blip r:embed="rId5">
            <a:alphaModFix/>
          </a:blip>
          <a:stretch>
            <a:fillRect/>
          </a:stretch>
        </p:blipFill>
        <p:spPr>
          <a:xfrm>
            <a:off x="4563590" y="4491363"/>
            <a:ext cx="160375" cy="194257"/>
          </a:xfrm>
          <a:prstGeom prst="rect">
            <a:avLst/>
          </a:prstGeom>
          <a:noFill/>
          <a:ln>
            <a:noFill/>
          </a:ln>
        </p:spPr>
      </p:pic>
      <p:pic>
        <p:nvPicPr>
          <p:cNvPr id="510" name="Google Shape;510;p48"/>
          <p:cNvPicPr preferRelativeResize="0"/>
          <p:nvPr/>
        </p:nvPicPr>
        <p:blipFill>
          <a:blip r:embed="rId6">
            <a:alphaModFix/>
          </a:blip>
          <a:stretch>
            <a:fillRect/>
          </a:stretch>
        </p:blipFill>
        <p:spPr>
          <a:xfrm>
            <a:off x="5554163" y="4491600"/>
            <a:ext cx="160375" cy="193786"/>
          </a:xfrm>
          <a:prstGeom prst="rect">
            <a:avLst/>
          </a:prstGeom>
          <a:noFill/>
          <a:ln>
            <a:noFill/>
          </a:ln>
        </p:spPr>
      </p:pic>
      <p:pic>
        <p:nvPicPr>
          <p:cNvPr id="511" name="Google Shape;511;p48"/>
          <p:cNvPicPr preferRelativeResize="0"/>
          <p:nvPr/>
        </p:nvPicPr>
        <p:blipFill>
          <a:blip r:embed="rId7">
            <a:alphaModFix/>
          </a:blip>
          <a:stretch>
            <a:fillRect/>
          </a:stretch>
        </p:blipFill>
        <p:spPr>
          <a:xfrm>
            <a:off x="6544738" y="4494025"/>
            <a:ext cx="160375" cy="188935"/>
          </a:xfrm>
          <a:prstGeom prst="rect">
            <a:avLst/>
          </a:prstGeom>
          <a:noFill/>
          <a:ln>
            <a:noFill/>
          </a:ln>
        </p:spPr>
      </p:pic>
      <p:cxnSp>
        <p:nvCxnSpPr>
          <p:cNvPr id="512" name="Google Shape;512;p48"/>
          <p:cNvCxnSpPr/>
          <p:nvPr/>
        </p:nvCxnSpPr>
        <p:spPr>
          <a:xfrm>
            <a:off x="7557888" y="1051300"/>
            <a:ext cx="0" cy="339000"/>
          </a:xfrm>
          <a:prstGeom prst="straightConnector1">
            <a:avLst/>
          </a:prstGeom>
          <a:noFill/>
          <a:ln cap="flat" cmpd="sng" w="19050">
            <a:solidFill>
              <a:srgbClr val="188038"/>
            </a:solidFill>
            <a:prstDash val="dash"/>
            <a:round/>
            <a:headEnd len="med" w="med" type="none"/>
            <a:tailEnd len="med" w="med" type="none"/>
          </a:ln>
        </p:spPr>
      </p:cxnSp>
      <p:sp>
        <p:nvSpPr>
          <p:cNvPr id="513" name="Google Shape;513;p48"/>
          <p:cNvSpPr txBox="1"/>
          <p:nvPr/>
        </p:nvSpPr>
        <p:spPr>
          <a:xfrm>
            <a:off x="7759488" y="1057598"/>
            <a:ext cx="812700" cy="3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75279"/>
                </a:solidFill>
              </a:rPr>
              <a:t>Link up</a:t>
            </a:r>
            <a:endParaRPr>
              <a:solidFill>
                <a:srgbClr val="575279"/>
              </a:solidFill>
            </a:endParaRPr>
          </a:p>
        </p:txBody>
      </p:sp>
      <p:cxnSp>
        <p:nvCxnSpPr>
          <p:cNvPr id="514" name="Google Shape;514;p48"/>
          <p:cNvCxnSpPr/>
          <p:nvPr/>
        </p:nvCxnSpPr>
        <p:spPr>
          <a:xfrm>
            <a:off x="7557888" y="1591375"/>
            <a:ext cx="0" cy="339000"/>
          </a:xfrm>
          <a:prstGeom prst="straightConnector1">
            <a:avLst/>
          </a:prstGeom>
          <a:noFill/>
          <a:ln cap="flat" cmpd="sng" w="19050">
            <a:solidFill>
              <a:srgbClr val="FF0000"/>
            </a:solidFill>
            <a:prstDash val="dash"/>
            <a:round/>
            <a:headEnd len="med" w="med" type="none"/>
            <a:tailEnd len="med" w="med" type="none"/>
          </a:ln>
        </p:spPr>
      </p:cxnSp>
      <p:sp>
        <p:nvSpPr>
          <p:cNvPr id="515" name="Google Shape;515;p48"/>
          <p:cNvSpPr txBox="1"/>
          <p:nvPr/>
        </p:nvSpPr>
        <p:spPr>
          <a:xfrm>
            <a:off x="7759488" y="1597675"/>
            <a:ext cx="1072500" cy="3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75279"/>
                </a:solidFill>
              </a:rPr>
              <a:t>Link down</a:t>
            </a:r>
            <a:endParaRPr>
              <a:solidFill>
                <a:srgbClr val="575279"/>
              </a:solidFill>
            </a:endParaRPr>
          </a:p>
        </p:txBody>
      </p:sp>
      <p:sp>
        <p:nvSpPr>
          <p:cNvPr id="516" name="Google Shape;516;p48"/>
          <p:cNvSpPr txBox="1"/>
          <p:nvPr>
            <p:ph type="title"/>
          </p:nvPr>
        </p:nvSpPr>
        <p:spPr>
          <a:xfrm>
            <a:off x="311700" y="127500"/>
            <a:ext cx="8520600" cy="50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End-to-End Delivery</a:t>
            </a:r>
            <a:endParaRPr b="1">
              <a:solidFill>
                <a:srgbClr val="28273D"/>
              </a:solidFill>
              <a:latin typeface="Montserrat"/>
              <a:ea typeface="Montserrat"/>
              <a:cs typeface="Montserrat"/>
              <a:sym typeface="Montserrat"/>
            </a:endParaRPr>
          </a:p>
        </p:txBody>
      </p:sp>
      <p:sp>
        <p:nvSpPr>
          <p:cNvPr id="517" name="Google Shape;517;p48"/>
          <p:cNvSpPr txBox="1"/>
          <p:nvPr>
            <p:ph idx="1" type="body"/>
          </p:nvPr>
        </p:nvSpPr>
        <p:spPr>
          <a:xfrm>
            <a:off x="7351325" y="2907750"/>
            <a:ext cx="1746300" cy="1330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Can't send data until E2E path is available</a:t>
            </a:r>
            <a:endParaRPr>
              <a:solidFill>
                <a:srgbClr val="575279"/>
              </a:solidFill>
              <a:latin typeface="Comfortaa"/>
              <a:ea typeface="Comfortaa"/>
              <a:cs typeface="Comfortaa"/>
              <a:sym typeface="Comfortaa"/>
            </a:endParaRPr>
          </a:p>
        </p:txBody>
      </p:sp>
      <p:sp>
        <p:nvSpPr>
          <p:cNvPr id="518" name="Google Shape;518;p48"/>
          <p:cNvSpPr txBox="1"/>
          <p:nvPr/>
        </p:nvSpPr>
        <p:spPr>
          <a:xfrm>
            <a:off x="8190425"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Lance Batac</a:t>
            </a:r>
            <a:endParaRPr sz="900">
              <a:solidFill>
                <a:schemeClr val="dk1"/>
              </a:solidFill>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2" name="Shape 522"/>
        <p:cNvGrpSpPr/>
        <p:nvPr/>
      </p:nvGrpSpPr>
      <p:grpSpPr>
        <a:xfrm>
          <a:off x="0" y="0"/>
          <a:ext cx="0" cy="0"/>
          <a:chOff x="0" y="0"/>
          <a:chExt cx="0" cy="0"/>
        </a:xfrm>
      </p:grpSpPr>
      <p:sp>
        <p:nvSpPr>
          <p:cNvPr id="523" name="Google Shape;523;p49"/>
          <p:cNvSpPr txBox="1"/>
          <p:nvPr/>
        </p:nvSpPr>
        <p:spPr>
          <a:xfrm>
            <a:off x="311700" y="4230575"/>
            <a:ext cx="5998800" cy="605100"/>
          </a:xfrm>
          <a:prstGeom prst="rect">
            <a:avLst/>
          </a:prstGeom>
          <a:noFill/>
          <a:ln>
            <a:noFill/>
          </a:ln>
        </p:spPr>
        <p:txBody>
          <a:bodyPr anchorCtr="0" anchor="ctr" bIns="91425" lIns="91425" spcFirstLastPara="1" rIns="91425" wrap="square" tIns="91425">
            <a:normAutofit fontScale="92500" lnSpcReduction="20000"/>
          </a:bodyPr>
          <a:lstStyle/>
          <a:p>
            <a:pPr indent="0" lvl="0" marL="0" rtl="0" algn="l">
              <a:spcBef>
                <a:spcPts val="0"/>
              </a:spcBef>
              <a:spcAft>
                <a:spcPts val="0"/>
              </a:spcAft>
              <a:buNone/>
            </a:pPr>
            <a:r>
              <a:rPr lang="en" sz="1800">
                <a:solidFill>
                  <a:srgbClr val="FECA47"/>
                </a:solidFill>
                <a:latin typeface="Comfortaa"/>
                <a:ea typeface="Comfortaa"/>
                <a:cs typeface="Comfortaa"/>
                <a:sym typeface="Comfortaa"/>
              </a:rPr>
              <a:t>Interrupted E2E transmissions, </a:t>
            </a:r>
            <a:r>
              <a:rPr lang="en" sz="1800">
                <a:solidFill>
                  <a:srgbClr val="FECA47"/>
                </a:solidFill>
                <a:latin typeface="Comfortaa"/>
                <a:ea typeface="Comfortaa"/>
                <a:cs typeface="Comfortaa"/>
                <a:sym typeface="Comfortaa"/>
              </a:rPr>
              <a:t>have</a:t>
            </a:r>
            <a:r>
              <a:rPr lang="en" sz="1800">
                <a:solidFill>
                  <a:srgbClr val="FECA47"/>
                </a:solidFill>
                <a:latin typeface="Comfortaa"/>
                <a:ea typeface="Comfortaa"/>
                <a:cs typeface="Comfortaa"/>
                <a:sym typeface="Comfortaa"/>
              </a:rPr>
              <a:t> to restart from the very beginning</a:t>
            </a:r>
            <a:endParaRPr sz="1800">
              <a:solidFill>
                <a:srgbClr val="FECA47"/>
              </a:solidFill>
              <a:latin typeface="Comfortaa"/>
              <a:ea typeface="Comfortaa"/>
              <a:cs typeface="Comfortaa"/>
              <a:sym typeface="Comfortaa"/>
            </a:endParaRPr>
          </a:p>
        </p:txBody>
      </p:sp>
      <p:pic>
        <p:nvPicPr>
          <p:cNvPr id="524" name="Google Shape;524;p49"/>
          <p:cNvPicPr preferRelativeResize="0"/>
          <p:nvPr/>
        </p:nvPicPr>
        <p:blipFill rotWithShape="1">
          <a:blip r:embed="rId3">
            <a:alphaModFix/>
          </a:blip>
          <a:srcRect b="4442" l="3037" r="1751" t="5264"/>
          <a:stretch/>
        </p:blipFill>
        <p:spPr>
          <a:xfrm>
            <a:off x="615944" y="5419350"/>
            <a:ext cx="7771850" cy="3544801"/>
          </a:xfrm>
          <a:prstGeom prst="rect">
            <a:avLst/>
          </a:prstGeom>
          <a:noFill/>
          <a:ln>
            <a:noFill/>
          </a:ln>
        </p:spPr>
      </p:pic>
      <p:pic>
        <p:nvPicPr>
          <p:cNvPr id="525" name="Google Shape;525;p49"/>
          <p:cNvPicPr preferRelativeResize="0"/>
          <p:nvPr/>
        </p:nvPicPr>
        <p:blipFill>
          <a:blip r:embed="rId4">
            <a:alphaModFix/>
          </a:blip>
          <a:stretch>
            <a:fillRect/>
          </a:stretch>
        </p:blipFill>
        <p:spPr>
          <a:xfrm>
            <a:off x="1433700" y="144275"/>
            <a:ext cx="6136356" cy="39257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9" name="Shape 529"/>
        <p:cNvGrpSpPr/>
        <p:nvPr/>
      </p:nvGrpSpPr>
      <p:grpSpPr>
        <a:xfrm>
          <a:off x="0" y="0"/>
          <a:ext cx="0" cy="0"/>
          <a:chOff x="0" y="0"/>
          <a:chExt cx="0" cy="0"/>
        </a:xfrm>
      </p:grpSpPr>
      <p:sp>
        <p:nvSpPr>
          <p:cNvPr id="530" name="Google Shape;530;p50"/>
          <p:cNvSpPr txBox="1"/>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lang="en" sz="1800">
                <a:solidFill>
                  <a:srgbClr val="FECA47"/>
                </a:solidFill>
                <a:latin typeface="Comfortaa"/>
                <a:ea typeface="Comfortaa"/>
                <a:cs typeface="Comfortaa"/>
                <a:sym typeface="Comfortaa"/>
              </a:rPr>
              <a:t>caption</a:t>
            </a:r>
            <a:endParaRPr sz="1800">
              <a:solidFill>
                <a:srgbClr val="FECA47"/>
              </a:solidFill>
              <a:latin typeface="Comfortaa"/>
              <a:ea typeface="Comfortaa"/>
              <a:cs typeface="Comfortaa"/>
              <a:sym typeface="Comfortaa"/>
            </a:endParaRPr>
          </a:p>
        </p:txBody>
      </p:sp>
      <p:pic>
        <p:nvPicPr>
          <p:cNvPr id="531" name="Google Shape;531;p50"/>
          <p:cNvPicPr preferRelativeResize="0"/>
          <p:nvPr/>
        </p:nvPicPr>
        <p:blipFill rotWithShape="1">
          <a:blip r:embed="rId3">
            <a:alphaModFix/>
          </a:blip>
          <a:srcRect b="4442" l="3037" r="1751" t="5264"/>
          <a:stretch/>
        </p:blipFill>
        <p:spPr>
          <a:xfrm>
            <a:off x="615944" y="5419350"/>
            <a:ext cx="7771850" cy="3544801"/>
          </a:xfrm>
          <a:prstGeom prst="rect">
            <a:avLst/>
          </a:prstGeom>
          <a:noFill/>
          <a:ln>
            <a:noFill/>
          </a:ln>
        </p:spPr>
      </p:pic>
      <p:pic>
        <p:nvPicPr>
          <p:cNvPr id="532" name="Google Shape;532;p50"/>
          <p:cNvPicPr preferRelativeResize="0"/>
          <p:nvPr/>
        </p:nvPicPr>
        <p:blipFill>
          <a:blip r:embed="rId4">
            <a:alphaModFix/>
          </a:blip>
          <a:stretch>
            <a:fillRect/>
          </a:stretch>
        </p:blipFill>
        <p:spPr>
          <a:xfrm>
            <a:off x="1676275" y="191175"/>
            <a:ext cx="5791437" cy="39257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6" name="Shape 536"/>
        <p:cNvGrpSpPr/>
        <p:nvPr/>
      </p:nvGrpSpPr>
      <p:grpSpPr>
        <a:xfrm>
          <a:off x="0" y="0"/>
          <a:ext cx="0" cy="0"/>
          <a:chOff x="0" y="0"/>
          <a:chExt cx="0" cy="0"/>
        </a:xfrm>
      </p:grpSpPr>
      <p:sp>
        <p:nvSpPr>
          <p:cNvPr id="537" name="Google Shape;537;p51"/>
          <p:cNvSpPr txBox="1"/>
          <p:nvPr>
            <p:ph type="title"/>
          </p:nvPr>
        </p:nvSpPr>
        <p:spPr>
          <a:xfrm>
            <a:off x="265500" y="1004575"/>
            <a:ext cx="4045200" cy="2743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What is Network Topology?</a:t>
            </a:r>
            <a:endParaRPr/>
          </a:p>
        </p:txBody>
      </p:sp>
      <p:sp>
        <p:nvSpPr>
          <p:cNvPr id="538" name="Google Shape;538;p5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The Structure of a Network</a:t>
            </a:r>
            <a:endParaRPr/>
          </a:p>
          <a:p>
            <a:pPr indent="-317500" lvl="1" marL="914400" rtl="0" algn="l">
              <a:spcBef>
                <a:spcPts val="0"/>
              </a:spcBef>
              <a:spcAft>
                <a:spcPts val="0"/>
              </a:spcAft>
              <a:buSzPts val="1400"/>
              <a:buChar char="○"/>
            </a:pPr>
            <a:r>
              <a:rPr lang="en"/>
              <a:t>Arrangement of nodes and links in a network</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Enables Message Delivery</a:t>
            </a:r>
            <a:endParaRPr/>
          </a:p>
          <a:p>
            <a:pPr indent="-317500" lvl="1" marL="914400" rtl="0" algn="l">
              <a:spcBef>
                <a:spcPts val="0"/>
              </a:spcBef>
              <a:spcAft>
                <a:spcPts val="0"/>
              </a:spcAft>
              <a:buSzPts val="1400"/>
              <a:buChar char="○"/>
            </a:pPr>
            <a:r>
              <a:rPr lang="en"/>
              <a:t>Provides a message’s destination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2" name="Shape 542"/>
        <p:cNvGrpSpPr/>
        <p:nvPr/>
      </p:nvGrpSpPr>
      <p:grpSpPr>
        <a:xfrm>
          <a:off x="0" y="0"/>
          <a:ext cx="0" cy="0"/>
          <a:chOff x="0" y="0"/>
          <a:chExt cx="0" cy="0"/>
        </a:xfrm>
      </p:grpSpPr>
      <p:sp>
        <p:nvSpPr>
          <p:cNvPr id="543" name="Google Shape;543;p52"/>
          <p:cNvSpPr txBox="1"/>
          <p:nvPr/>
        </p:nvSpPr>
        <p:spPr>
          <a:xfrm>
            <a:off x="265500" y="547375"/>
            <a:ext cx="4045200" cy="27435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b="1" lang="en" sz="4200">
                <a:solidFill>
                  <a:srgbClr val="FECA47"/>
                </a:solidFill>
                <a:latin typeface="Montserrat"/>
                <a:ea typeface="Montserrat"/>
                <a:cs typeface="Montserrat"/>
                <a:sym typeface="Montserrat"/>
              </a:rPr>
              <a:t>Why is it Important?</a:t>
            </a:r>
            <a:endParaRPr b="1" sz="4200">
              <a:solidFill>
                <a:srgbClr val="FECA47"/>
              </a:solidFill>
              <a:latin typeface="Montserrat"/>
              <a:ea typeface="Montserrat"/>
              <a:cs typeface="Montserrat"/>
              <a:sym typeface="Montserrat"/>
            </a:endParaRPr>
          </a:p>
        </p:txBody>
      </p:sp>
      <p:sp>
        <p:nvSpPr>
          <p:cNvPr id="544" name="Google Shape;544;p52"/>
          <p:cNvSpPr txBox="1"/>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p>
            <a:pPr indent="-342900" lvl="0" marL="457200" rtl="0" algn="l">
              <a:lnSpc>
                <a:spcPct val="115000"/>
              </a:lnSpc>
              <a:spcBef>
                <a:spcPts val="0"/>
              </a:spcBef>
              <a:spcAft>
                <a:spcPts val="0"/>
              </a:spcAft>
              <a:buClr>
                <a:srgbClr val="28273D"/>
              </a:buClr>
              <a:buSzPts val="1800"/>
              <a:buFont typeface="Comfortaa"/>
              <a:buChar char="●"/>
            </a:pPr>
            <a:r>
              <a:rPr lang="en" sz="1800">
                <a:solidFill>
                  <a:srgbClr val="28273D"/>
                </a:solidFill>
                <a:latin typeface="Comfortaa"/>
                <a:ea typeface="Comfortaa"/>
                <a:cs typeface="Comfortaa"/>
                <a:sym typeface="Comfortaa"/>
              </a:rPr>
              <a:t>Enables Message Delivery</a:t>
            </a:r>
            <a:endParaRPr sz="1800">
              <a:solidFill>
                <a:srgbClr val="28273D"/>
              </a:solidFill>
              <a:latin typeface="Comfortaa"/>
              <a:ea typeface="Comfortaa"/>
              <a:cs typeface="Comfortaa"/>
              <a:sym typeface="Comfortaa"/>
            </a:endParaRPr>
          </a:p>
          <a:p>
            <a:pPr indent="-317500" lvl="1" marL="914400" rtl="0" algn="l">
              <a:lnSpc>
                <a:spcPct val="115000"/>
              </a:lnSpc>
              <a:spcBef>
                <a:spcPts val="0"/>
              </a:spcBef>
              <a:spcAft>
                <a:spcPts val="0"/>
              </a:spcAft>
              <a:buClr>
                <a:srgbClr val="28273D"/>
              </a:buClr>
              <a:buSzPts val="1400"/>
              <a:buFont typeface="Comfortaa"/>
              <a:buChar char="○"/>
            </a:pPr>
            <a:r>
              <a:rPr lang="en">
                <a:solidFill>
                  <a:srgbClr val="28273D"/>
                </a:solidFill>
                <a:latin typeface="Comfortaa"/>
                <a:ea typeface="Comfortaa"/>
                <a:cs typeface="Comfortaa"/>
                <a:sym typeface="Comfortaa"/>
              </a:rPr>
              <a:t>Defines how messages reach their destinations</a:t>
            </a:r>
            <a:endParaRPr>
              <a:solidFill>
                <a:srgbClr val="28273D"/>
              </a:solidFill>
              <a:latin typeface="Comfortaa"/>
              <a:ea typeface="Comfortaa"/>
              <a:cs typeface="Comfortaa"/>
              <a:sym typeface="Comfortaa"/>
            </a:endParaRPr>
          </a:p>
          <a:p>
            <a:pPr indent="0" lvl="0" marL="0" rtl="0" algn="l">
              <a:lnSpc>
                <a:spcPct val="115000"/>
              </a:lnSpc>
              <a:spcBef>
                <a:spcPts val="1200"/>
              </a:spcBef>
              <a:spcAft>
                <a:spcPts val="0"/>
              </a:spcAft>
              <a:buNone/>
            </a:pPr>
            <a:r>
              <a:t/>
            </a:r>
            <a:endParaRPr sz="1800">
              <a:solidFill>
                <a:srgbClr val="28273D"/>
              </a:solidFill>
              <a:latin typeface="Comfortaa"/>
              <a:ea typeface="Comfortaa"/>
              <a:cs typeface="Comfortaa"/>
              <a:sym typeface="Comfortaa"/>
            </a:endParaRPr>
          </a:p>
          <a:p>
            <a:pPr indent="-342900" lvl="0" marL="457200" rtl="0" algn="l">
              <a:lnSpc>
                <a:spcPct val="115000"/>
              </a:lnSpc>
              <a:spcBef>
                <a:spcPts val="1200"/>
              </a:spcBef>
              <a:spcAft>
                <a:spcPts val="0"/>
              </a:spcAft>
              <a:buClr>
                <a:srgbClr val="28273D"/>
              </a:buClr>
              <a:buSzPts val="1800"/>
              <a:buFont typeface="Comfortaa"/>
              <a:buChar char="●"/>
            </a:pPr>
            <a:r>
              <a:rPr lang="en" sz="1800">
                <a:solidFill>
                  <a:srgbClr val="28273D"/>
                </a:solidFill>
                <a:latin typeface="Comfortaa"/>
                <a:ea typeface="Comfortaa"/>
                <a:cs typeface="Comfortaa"/>
                <a:sym typeface="Comfortaa"/>
              </a:rPr>
              <a:t>Impacts</a:t>
            </a:r>
            <a:endParaRPr sz="1800">
              <a:solidFill>
                <a:srgbClr val="28273D"/>
              </a:solidFill>
              <a:latin typeface="Comfortaa"/>
              <a:ea typeface="Comfortaa"/>
              <a:cs typeface="Comfortaa"/>
              <a:sym typeface="Comfortaa"/>
            </a:endParaRPr>
          </a:p>
          <a:p>
            <a:pPr indent="-317500" lvl="1" marL="914400" rtl="0" algn="l">
              <a:lnSpc>
                <a:spcPct val="115000"/>
              </a:lnSpc>
              <a:spcBef>
                <a:spcPts val="0"/>
              </a:spcBef>
              <a:spcAft>
                <a:spcPts val="0"/>
              </a:spcAft>
              <a:buClr>
                <a:srgbClr val="28273D"/>
              </a:buClr>
              <a:buSzPts val="1400"/>
              <a:buFont typeface="Comfortaa"/>
              <a:buChar char="○"/>
            </a:pPr>
            <a:r>
              <a:rPr lang="en">
                <a:solidFill>
                  <a:srgbClr val="28273D"/>
                </a:solidFill>
                <a:latin typeface="Comfortaa"/>
                <a:ea typeface="Comfortaa"/>
                <a:cs typeface="Comfortaa"/>
                <a:sym typeface="Comfortaa"/>
              </a:rPr>
              <a:t>Routing efficiency</a:t>
            </a:r>
            <a:endParaRPr>
              <a:solidFill>
                <a:srgbClr val="28273D"/>
              </a:solidFill>
              <a:latin typeface="Comfortaa"/>
              <a:ea typeface="Comfortaa"/>
              <a:cs typeface="Comfortaa"/>
              <a:sym typeface="Comfortaa"/>
            </a:endParaRPr>
          </a:p>
          <a:p>
            <a:pPr indent="-317500" lvl="1" marL="914400" rtl="0" algn="l">
              <a:lnSpc>
                <a:spcPct val="115000"/>
              </a:lnSpc>
              <a:spcBef>
                <a:spcPts val="0"/>
              </a:spcBef>
              <a:spcAft>
                <a:spcPts val="0"/>
              </a:spcAft>
              <a:buClr>
                <a:srgbClr val="28273D"/>
              </a:buClr>
              <a:buSzPts val="1400"/>
              <a:buFont typeface="Comfortaa"/>
              <a:buChar char="○"/>
            </a:pPr>
            <a:r>
              <a:rPr lang="en">
                <a:solidFill>
                  <a:srgbClr val="28273D"/>
                </a:solidFill>
                <a:latin typeface="Comfortaa"/>
                <a:ea typeface="Comfortaa"/>
                <a:cs typeface="Comfortaa"/>
                <a:sym typeface="Comfortaa"/>
              </a:rPr>
              <a:t>Fault tolerance</a:t>
            </a:r>
            <a:endParaRPr>
              <a:solidFill>
                <a:srgbClr val="28273D"/>
              </a:solidFill>
              <a:latin typeface="Comfortaa"/>
              <a:ea typeface="Comfortaa"/>
              <a:cs typeface="Comfortaa"/>
              <a:sym typeface="Comforta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8" name="Shape 548"/>
        <p:cNvGrpSpPr/>
        <p:nvPr/>
      </p:nvGrpSpPr>
      <p:grpSpPr>
        <a:xfrm>
          <a:off x="0" y="0"/>
          <a:ext cx="0" cy="0"/>
          <a:chOff x="0" y="0"/>
          <a:chExt cx="0" cy="0"/>
        </a:xfrm>
      </p:grpSpPr>
      <p:sp>
        <p:nvSpPr>
          <p:cNvPr id="549" name="Google Shape;549;p5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800">
                <a:solidFill>
                  <a:srgbClr val="28273D"/>
                </a:solidFill>
                <a:latin typeface="Montserrat"/>
                <a:ea typeface="Montserrat"/>
                <a:cs typeface="Montserrat"/>
                <a:sym typeface="Montserrat"/>
              </a:rPr>
              <a:t>Problems w/ Network Topology</a:t>
            </a:r>
            <a:endParaRPr b="1" sz="2800">
              <a:solidFill>
                <a:srgbClr val="28273D"/>
              </a:solidFill>
              <a:latin typeface="Montserrat"/>
              <a:ea typeface="Montserrat"/>
              <a:cs typeface="Montserrat"/>
              <a:sym typeface="Montserrat"/>
            </a:endParaRPr>
          </a:p>
        </p:txBody>
      </p:sp>
      <p:sp>
        <p:nvSpPr>
          <p:cNvPr id="550" name="Google Shape;550;p53"/>
          <p:cNvSpPr txBox="1"/>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200"/>
              </a:spcBef>
              <a:spcAft>
                <a:spcPts val="0"/>
              </a:spcAft>
              <a:buNone/>
            </a:pPr>
            <a:r>
              <a:rPr lang="en" sz="1800">
                <a:solidFill>
                  <a:srgbClr val="28273D"/>
                </a:solidFill>
                <a:latin typeface="Comfortaa"/>
                <a:ea typeface="Comfortaa"/>
                <a:cs typeface="Comfortaa"/>
                <a:sym typeface="Comfortaa"/>
              </a:rPr>
              <a:t>Deep space networks have slow, unpredictable message delivery.</a:t>
            </a:r>
            <a:endParaRPr sz="1800">
              <a:solidFill>
                <a:srgbClr val="28273D"/>
              </a:solidFill>
              <a:latin typeface="Comfortaa"/>
              <a:ea typeface="Comfortaa"/>
              <a:cs typeface="Comfortaa"/>
              <a:sym typeface="Comfortaa"/>
            </a:endParaRPr>
          </a:p>
          <a:p>
            <a:pPr indent="0" lvl="0" marL="0" rtl="0" algn="l">
              <a:lnSpc>
                <a:spcPct val="115000"/>
              </a:lnSpc>
              <a:spcBef>
                <a:spcPts val="1200"/>
              </a:spcBef>
              <a:spcAft>
                <a:spcPts val="0"/>
              </a:spcAft>
              <a:buNone/>
            </a:pPr>
            <a:r>
              <a:t/>
            </a:r>
            <a:endParaRPr sz="1800">
              <a:solidFill>
                <a:srgbClr val="28273D"/>
              </a:solidFill>
              <a:latin typeface="Comfortaa"/>
              <a:ea typeface="Comfortaa"/>
              <a:cs typeface="Comfortaa"/>
              <a:sym typeface="Comfortaa"/>
            </a:endParaRPr>
          </a:p>
          <a:p>
            <a:pPr indent="0" lvl="0" marL="0" rtl="0" algn="l">
              <a:lnSpc>
                <a:spcPct val="115000"/>
              </a:lnSpc>
              <a:spcBef>
                <a:spcPts val="1200"/>
              </a:spcBef>
              <a:spcAft>
                <a:spcPts val="0"/>
              </a:spcAft>
              <a:buNone/>
            </a:pPr>
            <a:r>
              <a:rPr lang="en" sz="1800">
                <a:solidFill>
                  <a:srgbClr val="28273D"/>
                </a:solidFill>
                <a:latin typeface="Comfortaa"/>
                <a:ea typeface="Comfortaa"/>
                <a:cs typeface="Comfortaa"/>
                <a:sym typeface="Comfortaa"/>
              </a:rPr>
              <a:t>Nodes may not agree on the network's structure.</a:t>
            </a:r>
            <a:endParaRPr sz="1800">
              <a:solidFill>
                <a:srgbClr val="28273D"/>
              </a:solidFill>
              <a:latin typeface="Comfortaa"/>
              <a:ea typeface="Comfortaa"/>
              <a:cs typeface="Comfortaa"/>
              <a:sym typeface="Comfortaa"/>
            </a:endParaRPr>
          </a:p>
          <a:p>
            <a:pPr indent="0" lvl="0" marL="0" rtl="0" algn="l">
              <a:lnSpc>
                <a:spcPct val="115000"/>
              </a:lnSpc>
              <a:spcBef>
                <a:spcPts val="1200"/>
              </a:spcBef>
              <a:spcAft>
                <a:spcPts val="0"/>
              </a:spcAft>
              <a:buNone/>
            </a:pPr>
            <a:r>
              <a:t/>
            </a:r>
            <a:endParaRPr sz="1800">
              <a:solidFill>
                <a:srgbClr val="28273D"/>
              </a:solidFill>
              <a:latin typeface="Comfortaa"/>
              <a:ea typeface="Comfortaa"/>
              <a:cs typeface="Comfortaa"/>
              <a:sym typeface="Comfortaa"/>
            </a:endParaRPr>
          </a:p>
          <a:p>
            <a:pPr indent="0" lvl="0" marL="0" rtl="0" algn="l">
              <a:lnSpc>
                <a:spcPct val="115000"/>
              </a:lnSpc>
              <a:spcBef>
                <a:spcPts val="1200"/>
              </a:spcBef>
              <a:spcAft>
                <a:spcPts val="0"/>
              </a:spcAft>
              <a:buNone/>
            </a:pPr>
            <a:r>
              <a:rPr lang="en" sz="1800">
                <a:solidFill>
                  <a:srgbClr val="28273D"/>
                </a:solidFill>
                <a:latin typeface="Comfortaa"/>
                <a:ea typeface="Comfortaa"/>
                <a:cs typeface="Comfortaa"/>
                <a:sym typeface="Comfortaa"/>
              </a:rPr>
              <a:t>This causes:</a:t>
            </a:r>
            <a:endParaRPr sz="1800">
              <a:solidFill>
                <a:srgbClr val="28273D"/>
              </a:solidFill>
              <a:latin typeface="Comfortaa"/>
              <a:ea typeface="Comfortaa"/>
              <a:cs typeface="Comfortaa"/>
              <a:sym typeface="Comfortaa"/>
            </a:endParaRPr>
          </a:p>
          <a:p>
            <a:pPr indent="-298450" lvl="0" marL="457200" rtl="0" algn="l">
              <a:lnSpc>
                <a:spcPct val="115000"/>
              </a:lnSpc>
              <a:spcBef>
                <a:spcPts val="1200"/>
              </a:spcBef>
              <a:spcAft>
                <a:spcPts val="0"/>
              </a:spcAft>
              <a:buClr>
                <a:srgbClr val="000000"/>
              </a:buClr>
              <a:buSzPts val="1100"/>
              <a:buChar char="●"/>
            </a:pPr>
            <a:r>
              <a:rPr lang="en" sz="1800">
                <a:solidFill>
                  <a:srgbClr val="28273D"/>
                </a:solidFill>
                <a:latin typeface="Comfortaa"/>
                <a:ea typeface="Comfortaa"/>
                <a:cs typeface="Comfortaa"/>
                <a:sym typeface="Comfortaa"/>
              </a:rPr>
              <a:t>Errors in routing</a:t>
            </a:r>
            <a:endParaRPr sz="1800">
              <a:solidFill>
                <a:srgbClr val="28273D"/>
              </a:solidFill>
              <a:latin typeface="Comfortaa"/>
              <a:ea typeface="Comfortaa"/>
              <a:cs typeface="Comfortaa"/>
              <a:sym typeface="Comfortaa"/>
            </a:endParaRPr>
          </a:p>
          <a:p>
            <a:pPr indent="-298450" lvl="0" marL="457200" rtl="0" algn="l">
              <a:lnSpc>
                <a:spcPct val="115000"/>
              </a:lnSpc>
              <a:spcBef>
                <a:spcPts val="0"/>
              </a:spcBef>
              <a:spcAft>
                <a:spcPts val="0"/>
              </a:spcAft>
              <a:buClr>
                <a:srgbClr val="000000"/>
              </a:buClr>
              <a:buSzPts val="1100"/>
              <a:buChar char="●"/>
            </a:pPr>
            <a:r>
              <a:rPr lang="en" sz="1800">
                <a:solidFill>
                  <a:srgbClr val="28273D"/>
                </a:solidFill>
                <a:latin typeface="Comfortaa"/>
                <a:ea typeface="Comfortaa"/>
                <a:cs typeface="Comfortaa"/>
                <a:sym typeface="Comfortaa"/>
              </a:rPr>
              <a:t>Data getting lost</a:t>
            </a:r>
            <a:endParaRPr sz="1800">
              <a:solidFill>
                <a:srgbClr val="28273D"/>
              </a:solidFill>
              <a:latin typeface="Comfortaa"/>
              <a:ea typeface="Comfortaa"/>
              <a:cs typeface="Comfortaa"/>
              <a:sym typeface="Comfortaa"/>
            </a:endParaRPr>
          </a:p>
          <a:p>
            <a:pPr indent="-298450" lvl="0" marL="457200" rtl="0" algn="l">
              <a:lnSpc>
                <a:spcPct val="115000"/>
              </a:lnSpc>
              <a:spcBef>
                <a:spcPts val="0"/>
              </a:spcBef>
              <a:spcAft>
                <a:spcPts val="0"/>
              </a:spcAft>
              <a:buClr>
                <a:srgbClr val="000000"/>
              </a:buClr>
              <a:buSzPts val="1100"/>
              <a:buChar char="●"/>
            </a:pPr>
            <a:r>
              <a:rPr lang="en" sz="1800">
                <a:solidFill>
                  <a:srgbClr val="28273D"/>
                </a:solidFill>
                <a:latin typeface="Comfortaa"/>
                <a:ea typeface="Comfortaa"/>
                <a:cs typeface="Comfortaa"/>
                <a:sym typeface="Comfortaa"/>
              </a:rPr>
              <a:t>Bad network performance</a:t>
            </a:r>
            <a:endParaRPr sz="1800">
              <a:solidFill>
                <a:srgbClr val="28273D"/>
              </a:solidFill>
              <a:latin typeface="Comfortaa"/>
              <a:ea typeface="Comfortaa"/>
              <a:cs typeface="Comfortaa"/>
              <a:sym typeface="Comfortaa"/>
            </a:endParaRPr>
          </a:p>
        </p:txBody>
      </p:sp>
      <p:pic>
        <p:nvPicPr>
          <p:cNvPr id="551" name="Google Shape;551;p53"/>
          <p:cNvPicPr preferRelativeResize="0"/>
          <p:nvPr/>
        </p:nvPicPr>
        <p:blipFill>
          <a:blip r:embed="rId3">
            <a:alphaModFix/>
          </a:blip>
          <a:stretch>
            <a:fillRect/>
          </a:stretch>
        </p:blipFill>
        <p:spPr>
          <a:xfrm rot="-8917222">
            <a:off x="5817290" y="1942004"/>
            <a:ext cx="3857623" cy="51434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Objective</a:t>
            </a:r>
            <a:endParaRPr>
              <a:solidFill>
                <a:srgbClr val="28273D"/>
              </a:solidFill>
            </a:endParaRPr>
          </a:p>
        </p:txBody>
      </p:sp>
      <p:sp>
        <p:nvSpPr>
          <p:cNvPr id="123" name="Google Shape;123;p27"/>
          <p:cNvSpPr txBox="1"/>
          <p:nvPr>
            <p:ph idx="1" type="body"/>
          </p:nvPr>
        </p:nvSpPr>
        <p:spPr>
          <a:xfrm>
            <a:off x="311700" y="1178800"/>
            <a:ext cx="8520600" cy="8325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7200">
                <a:solidFill>
                  <a:srgbClr val="575279"/>
                </a:solidFill>
              </a:rPr>
              <a:t>The goal of this project is to use DTN protocols to build a line of communication through email between Earth and an </a:t>
            </a:r>
            <a:r>
              <a:rPr lang="en" sz="7200">
                <a:solidFill>
                  <a:srgbClr val="575279"/>
                </a:solidFill>
              </a:rPr>
              <a:t>Extraterrestrial</a:t>
            </a:r>
            <a:r>
              <a:rPr lang="en" sz="7200">
                <a:solidFill>
                  <a:srgbClr val="575279"/>
                </a:solidFill>
              </a:rPr>
              <a:t> Body.</a:t>
            </a:r>
            <a:endParaRPr sz="7200">
              <a:solidFill>
                <a:srgbClr val="575279"/>
              </a:solidFill>
            </a:endParaRPr>
          </a:p>
          <a:p>
            <a:pPr indent="0" lvl="0" marL="0" rtl="0" algn="l">
              <a:spcBef>
                <a:spcPts val="1200"/>
              </a:spcBef>
              <a:spcAft>
                <a:spcPts val="0"/>
              </a:spcAft>
              <a:buNone/>
            </a:pPr>
            <a:r>
              <a:t/>
            </a:r>
            <a:endParaRPr>
              <a:solidFill>
                <a:srgbClr val="575279"/>
              </a:solidFill>
            </a:endParaRPr>
          </a:p>
          <a:p>
            <a:pPr indent="0" lvl="0" marL="0" rtl="0" algn="l">
              <a:spcBef>
                <a:spcPts val="1200"/>
              </a:spcBef>
              <a:spcAft>
                <a:spcPts val="1200"/>
              </a:spcAft>
              <a:buNone/>
            </a:pPr>
            <a:r>
              <a:t/>
            </a:r>
            <a:endParaRPr>
              <a:solidFill>
                <a:srgbClr val="575279"/>
              </a:solidFill>
            </a:endParaRPr>
          </a:p>
        </p:txBody>
      </p:sp>
      <p:pic>
        <p:nvPicPr>
          <p:cNvPr id="124" name="Google Shape;124;p27"/>
          <p:cNvPicPr preferRelativeResize="0"/>
          <p:nvPr/>
        </p:nvPicPr>
        <p:blipFill>
          <a:blip r:embed="rId3">
            <a:alphaModFix/>
          </a:blip>
          <a:stretch>
            <a:fillRect/>
          </a:stretch>
        </p:blipFill>
        <p:spPr>
          <a:xfrm>
            <a:off x="1151337" y="2057850"/>
            <a:ext cx="1996726" cy="1996726"/>
          </a:xfrm>
          <a:prstGeom prst="rect">
            <a:avLst/>
          </a:prstGeom>
          <a:noFill/>
          <a:ln>
            <a:noFill/>
          </a:ln>
        </p:spPr>
      </p:pic>
      <p:pic>
        <p:nvPicPr>
          <p:cNvPr id="125" name="Google Shape;125;p27"/>
          <p:cNvPicPr preferRelativeResize="0"/>
          <p:nvPr/>
        </p:nvPicPr>
        <p:blipFill>
          <a:blip r:embed="rId4">
            <a:alphaModFix/>
          </a:blip>
          <a:stretch>
            <a:fillRect/>
          </a:stretch>
        </p:blipFill>
        <p:spPr>
          <a:xfrm>
            <a:off x="6014087" y="2116013"/>
            <a:ext cx="1877425" cy="1880425"/>
          </a:xfrm>
          <a:prstGeom prst="rect">
            <a:avLst/>
          </a:prstGeom>
          <a:noFill/>
          <a:ln>
            <a:noFill/>
          </a:ln>
        </p:spPr>
      </p:pic>
      <p:cxnSp>
        <p:nvCxnSpPr>
          <p:cNvPr id="126" name="Google Shape;126;p27"/>
          <p:cNvCxnSpPr>
            <a:stCxn id="124" idx="3"/>
            <a:endCxn id="125" idx="1"/>
          </p:cNvCxnSpPr>
          <p:nvPr/>
        </p:nvCxnSpPr>
        <p:spPr>
          <a:xfrm>
            <a:off x="3148063" y="3056213"/>
            <a:ext cx="2865900" cy="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27"/>
          <p:cNvCxnSpPr/>
          <p:nvPr/>
        </p:nvCxnSpPr>
        <p:spPr>
          <a:xfrm rot="10800000">
            <a:off x="3066550" y="3056225"/>
            <a:ext cx="2865900" cy="0"/>
          </a:xfrm>
          <a:prstGeom prst="straightConnector1">
            <a:avLst/>
          </a:prstGeom>
          <a:noFill/>
          <a:ln cap="flat" cmpd="sng" w="9525">
            <a:solidFill>
              <a:srgbClr val="575279"/>
            </a:solidFill>
            <a:prstDash val="solid"/>
            <a:round/>
            <a:headEnd len="med" w="med" type="none"/>
            <a:tailEnd len="med" w="med" type="triangle"/>
          </a:ln>
        </p:spPr>
      </p:cxnSp>
      <p:pic>
        <p:nvPicPr>
          <p:cNvPr id="128" name="Google Shape;128;p27"/>
          <p:cNvPicPr preferRelativeResize="0"/>
          <p:nvPr/>
        </p:nvPicPr>
        <p:blipFill rotWithShape="1">
          <a:blip r:embed="rId5">
            <a:alphaModFix/>
          </a:blip>
          <a:srcRect b="17879" l="0" r="0" t="14598"/>
          <a:stretch/>
        </p:blipFill>
        <p:spPr>
          <a:xfrm>
            <a:off x="4012100" y="2316200"/>
            <a:ext cx="974774" cy="658200"/>
          </a:xfrm>
          <a:prstGeom prst="rect">
            <a:avLst/>
          </a:prstGeom>
          <a:noFill/>
          <a:ln>
            <a:noFill/>
          </a:ln>
        </p:spPr>
      </p:pic>
      <p:sp>
        <p:nvSpPr>
          <p:cNvPr id="129" name="Google Shape;129;p27"/>
          <p:cNvSpPr txBox="1"/>
          <p:nvPr/>
        </p:nvSpPr>
        <p:spPr>
          <a:xfrm>
            <a:off x="789150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Brian Contreras</a:t>
            </a:r>
            <a:endParaRPr sz="900">
              <a:solidFill>
                <a:schemeClr val="dk1"/>
              </a:solidFill>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800">
                <a:solidFill>
                  <a:srgbClr val="28273D"/>
                </a:solidFill>
                <a:latin typeface="Montserrat"/>
                <a:ea typeface="Montserrat"/>
                <a:cs typeface="Montserrat"/>
                <a:sym typeface="Montserrat"/>
              </a:rPr>
              <a:t>Problems with DNS Queries in Space</a:t>
            </a:r>
            <a:endParaRPr b="1" sz="2800">
              <a:solidFill>
                <a:srgbClr val="28273D"/>
              </a:solidFill>
              <a:latin typeface="Montserrat"/>
              <a:ea typeface="Montserrat"/>
              <a:cs typeface="Montserrat"/>
              <a:sym typeface="Montserrat"/>
            </a:endParaRPr>
          </a:p>
        </p:txBody>
      </p:sp>
      <p:sp>
        <p:nvSpPr>
          <p:cNvPr id="557" name="Google Shape;557;p54"/>
          <p:cNvSpPr txBox="1"/>
          <p:nvPr/>
        </p:nvSpPr>
        <p:spPr>
          <a:xfrm>
            <a:off x="311700" y="117580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28273D"/>
              </a:buClr>
              <a:buSzPts val="1800"/>
              <a:buFont typeface="Comfortaa"/>
              <a:buChar char="●"/>
            </a:pPr>
            <a:r>
              <a:rPr lang="en" sz="1800">
                <a:solidFill>
                  <a:srgbClr val="28273D"/>
                </a:solidFill>
                <a:latin typeface="Comfortaa"/>
                <a:ea typeface="Comfortaa"/>
                <a:cs typeface="Comfortaa"/>
                <a:sym typeface="Comfortaa"/>
              </a:rPr>
              <a:t>Resolver too far</a:t>
            </a:r>
            <a:endParaRPr sz="1800">
              <a:solidFill>
                <a:srgbClr val="28273D"/>
              </a:solidFill>
              <a:latin typeface="Comfortaa"/>
              <a:ea typeface="Comfortaa"/>
              <a:cs typeface="Comfortaa"/>
              <a:sym typeface="Comfortaa"/>
            </a:endParaRPr>
          </a:p>
          <a:p>
            <a:pPr indent="-342900" lvl="0" marL="457200" rtl="0" algn="l">
              <a:lnSpc>
                <a:spcPct val="115000"/>
              </a:lnSpc>
              <a:spcBef>
                <a:spcPts val="1000"/>
              </a:spcBef>
              <a:spcAft>
                <a:spcPts val="0"/>
              </a:spcAft>
              <a:buClr>
                <a:srgbClr val="28273D"/>
              </a:buClr>
              <a:buSzPts val="1800"/>
              <a:buFont typeface="Comfortaa"/>
              <a:buChar char="●"/>
            </a:pPr>
            <a:r>
              <a:rPr lang="en" sz="1800">
                <a:solidFill>
                  <a:srgbClr val="28273D"/>
                </a:solidFill>
                <a:latin typeface="Comfortaa"/>
                <a:ea typeface="Comfortaa"/>
                <a:cs typeface="Comfortaa"/>
                <a:sym typeface="Comfortaa"/>
              </a:rPr>
              <a:t>Name resolution becomes slow</a:t>
            </a:r>
            <a:endParaRPr sz="1800">
              <a:solidFill>
                <a:srgbClr val="28273D"/>
              </a:solidFill>
              <a:latin typeface="Comfortaa"/>
              <a:ea typeface="Comfortaa"/>
              <a:cs typeface="Comfortaa"/>
              <a:sym typeface="Comfortaa"/>
            </a:endParaRPr>
          </a:p>
          <a:p>
            <a:pPr indent="-317500" lvl="1" marL="914400" rtl="0" algn="l">
              <a:lnSpc>
                <a:spcPct val="115000"/>
              </a:lnSpc>
              <a:spcBef>
                <a:spcPts val="1000"/>
              </a:spcBef>
              <a:spcAft>
                <a:spcPts val="1000"/>
              </a:spcAft>
              <a:buClr>
                <a:srgbClr val="28273D"/>
              </a:buClr>
              <a:buSzPts val="1400"/>
              <a:buFont typeface="Comfortaa"/>
              <a:buChar char="○"/>
            </a:pPr>
            <a:r>
              <a:rPr lang="en">
                <a:solidFill>
                  <a:srgbClr val="28273D"/>
                </a:solidFill>
                <a:latin typeface="Comfortaa"/>
                <a:ea typeface="Comfortaa"/>
                <a:cs typeface="Comfortaa"/>
                <a:sym typeface="Comfortaa"/>
              </a:rPr>
              <a:t>So do applications that rely on name resolution</a:t>
            </a:r>
            <a:endParaRPr>
              <a:solidFill>
                <a:srgbClr val="28273D"/>
              </a:solidFill>
              <a:latin typeface="Comfortaa"/>
              <a:ea typeface="Comfortaa"/>
              <a:cs typeface="Comfortaa"/>
              <a:sym typeface="Comfortaa"/>
            </a:endParaRPr>
          </a:p>
        </p:txBody>
      </p:sp>
      <p:pic>
        <p:nvPicPr>
          <p:cNvPr id="558" name="Google Shape;558;p54"/>
          <p:cNvPicPr preferRelativeResize="0"/>
          <p:nvPr/>
        </p:nvPicPr>
        <p:blipFill>
          <a:blip r:embed="rId3">
            <a:alphaModFix/>
          </a:blip>
          <a:stretch>
            <a:fillRect/>
          </a:stretch>
        </p:blipFill>
        <p:spPr>
          <a:xfrm rot="-8917222">
            <a:off x="5817290" y="1942004"/>
            <a:ext cx="3857623" cy="5143498"/>
          </a:xfrm>
          <a:prstGeom prst="rect">
            <a:avLst/>
          </a:prstGeom>
          <a:noFill/>
          <a:ln>
            <a:noFill/>
          </a:ln>
        </p:spPr>
      </p:pic>
      <p:sp>
        <p:nvSpPr>
          <p:cNvPr id="559" name="Google Shape;559;p54"/>
          <p:cNvSpPr txBox="1"/>
          <p:nvPr/>
        </p:nvSpPr>
        <p:spPr>
          <a:xfrm>
            <a:off x="8190425"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Lance Batac</a:t>
            </a:r>
            <a:endParaRPr sz="900">
              <a:solidFill>
                <a:schemeClr val="dk1"/>
              </a:solidFill>
              <a:latin typeface="Comfortaa"/>
              <a:ea typeface="Comfortaa"/>
              <a:cs typeface="Comfortaa"/>
              <a:sym typeface="Comforta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with Remote DNS Servers</a:t>
            </a:r>
            <a:endParaRPr/>
          </a:p>
        </p:txBody>
      </p:sp>
      <p:sp>
        <p:nvSpPr>
          <p:cNvPr id="565" name="Google Shape;565;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Communication between DNS resolvers</a:t>
            </a:r>
            <a:endParaRPr/>
          </a:p>
          <a:p>
            <a:pPr indent="-317500" lvl="1" marL="914400" rtl="0" algn="l">
              <a:spcBef>
                <a:spcPts val="1000"/>
              </a:spcBef>
              <a:spcAft>
                <a:spcPts val="0"/>
              </a:spcAft>
              <a:buSzPts val="1400"/>
              <a:buChar char="○"/>
            </a:pPr>
            <a:r>
              <a:rPr lang="en"/>
              <a:t>Longer delay to send and receive responses</a:t>
            </a:r>
            <a:endParaRPr/>
          </a:p>
          <a:p>
            <a:pPr indent="-342900" lvl="0" marL="457200" rtl="0" algn="l">
              <a:spcBef>
                <a:spcPts val="1000"/>
              </a:spcBef>
              <a:spcAft>
                <a:spcPts val="0"/>
              </a:spcAft>
              <a:buSzPts val="1800"/>
              <a:buChar char="●"/>
            </a:pPr>
            <a:r>
              <a:rPr lang="en"/>
              <a:t>Keeping records in sync becomes a hassle</a:t>
            </a:r>
            <a:endParaRPr/>
          </a:p>
          <a:p>
            <a:pPr indent="-317500" lvl="1" marL="914400" rtl="0" algn="l">
              <a:spcBef>
                <a:spcPts val="1000"/>
              </a:spcBef>
              <a:spcAft>
                <a:spcPts val="1000"/>
              </a:spcAft>
              <a:buSzPts val="1400"/>
              <a:buChar char="○"/>
            </a:pPr>
            <a:r>
              <a:rPr lang="en"/>
              <a:t>Would use up too much bandwidth</a:t>
            </a:r>
            <a:endParaRPr/>
          </a:p>
        </p:txBody>
      </p:sp>
      <p:pic>
        <p:nvPicPr>
          <p:cNvPr id="566" name="Google Shape;566;p55"/>
          <p:cNvPicPr preferRelativeResize="0"/>
          <p:nvPr/>
        </p:nvPicPr>
        <p:blipFill>
          <a:blip r:embed="rId3">
            <a:alphaModFix/>
          </a:blip>
          <a:stretch>
            <a:fillRect/>
          </a:stretch>
        </p:blipFill>
        <p:spPr>
          <a:xfrm rot="-8917222">
            <a:off x="5817290" y="1942004"/>
            <a:ext cx="3857623" cy="5143498"/>
          </a:xfrm>
          <a:prstGeom prst="rect">
            <a:avLst/>
          </a:prstGeom>
          <a:noFill/>
          <a:ln>
            <a:noFill/>
          </a:ln>
        </p:spPr>
      </p:pic>
      <p:sp>
        <p:nvSpPr>
          <p:cNvPr id="567" name="Google Shape;567;p55"/>
          <p:cNvSpPr txBox="1"/>
          <p:nvPr/>
        </p:nvSpPr>
        <p:spPr>
          <a:xfrm>
            <a:off x="8190425"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Lance Batac</a:t>
            </a:r>
            <a:endParaRPr sz="900">
              <a:solidFill>
                <a:schemeClr val="dk1"/>
              </a:solidFill>
              <a:latin typeface="Comfortaa"/>
              <a:ea typeface="Comfortaa"/>
              <a:cs typeface="Comfortaa"/>
              <a:sym typeface="Comforta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6"/>
          <p:cNvSpPr txBox="1"/>
          <p:nvPr>
            <p:ph type="title"/>
          </p:nvPr>
        </p:nvSpPr>
        <p:spPr>
          <a:xfrm>
            <a:off x="674850" y="973275"/>
            <a:ext cx="7032300" cy="282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0"/>
              <a:t>03</a:t>
            </a:r>
            <a:endParaRPr/>
          </a:p>
          <a:p>
            <a:pPr indent="0" lvl="0" marL="0" rtl="0" algn="ctr">
              <a:spcBef>
                <a:spcPts val="0"/>
              </a:spcBef>
              <a:spcAft>
                <a:spcPts val="0"/>
              </a:spcAft>
              <a:buNone/>
            </a:pPr>
            <a:r>
              <a:rPr lang="en"/>
              <a:t>Store and Forward </a:t>
            </a:r>
            <a:br>
              <a:rPr lang="en"/>
            </a:br>
            <a:r>
              <a:rPr lang="en"/>
              <a:t>and </a:t>
            </a:r>
            <a:br>
              <a:rPr lang="en"/>
            </a:br>
            <a:r>
              <a:rPr lang="en"/>
              <a:t>Delay Tolerant Networking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576" name="Shape 576"/>
        <p:cNvGrpSpPr/>
        <p:nvPr/>
      </p:nvGrpSpPr>
      <p:grpSpPr>
        <a:xfrm>
          <a:off x="0" y="0"/>
          <a:ext cx="0" cy="0"/>
          <a:chOff x="0" y="0"/>
          <a:chExt cx="0" cy="0"/>
        </a:xfrm>
      </p:grpSpPr>
      <p:sp>
        <p:nvSpPr>
          <p:cNvPr id="577" name="Google Shape;57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Traditional</a:t>
            </a:r>
            <a:r>
              <a:rPr b="1" lang="en">
                <a:solidFill>
                  <a:srgbClr val="28273D"/>
                </a:solidFill>
                <a:latin typeface="Montserrat"/>
                <a:ea typeface="Montserrat"/>
                <a:cs typeface="Montserrat"/>
                <a:sym typeface="Montserrat"/>
              </a:rPr>
              <a:t> TCP/IP Suite Design</a:t>
            </a:r>
            <a:endParaRPr b="1">
              <a:solidFill>
                <a:srgbClr val="28273D"/>
              </a:solidFill>
              <a:latin typeface="Montserrat"/>
              <a:ea typeface="Montserrat"/>
              <a:cs typeface="Montserrat"/>
              <a:sym typeface="Montserrat"/>
            </a:endParaRPr>
          </a:p>
        </p:txBody>
      </p:sp>
      <p:sp>
        <p:nvSpPr>
          <p:cNvPr id="578" name="Google Shape;578;p57"/>
          <p:cNvSpPr txBox="1"/>
          <p:nvPr>
            <p:ph idx="1" type="body"/>
          </p:nvPr>
        </p:nvSpPr>
        <p:spPr>
          <a:xfrm>
            <a:off x="232050" y="1152475"/>
            <a:ext cx="8832300" cy="1017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575279"/>
              </a:buClr>
              <a:buSzPts val="1600"/>
              <a:buFont typeface="Comfortaa"/>
              <a:buChar char="●"/>
            </a:pPr>
            <a:r>
              <a:rPr lang="en" sz="1600">
                <a:solidFill>
                  <a:srgbClr val="575279"/>
                </a:solidFill>
                <a:latin typeface="Comfortaa"/>
                <a:ea typeface="Comfortaa"/>
                <a:cs typeface="Comfortaa"/>
                <a:sym typeface="Comfortaa"/>
              </a:rPr>
              <a:t>Application layer and transport layer are only used at the beginning and end</a:t>
            </a:r>
            <a:endParaRPr sz="1600">
              <a:solidFill>
                <a:srgbClr val="575279"/>
              </a:solidFill>
              <a:latin typeface="Comfortaa"/>
              <a:ea typeface="Comfortaa"/>
              <a:cs typeface="Comfortaa"/>
              <a:sym typeface="Comfortaa"/>
            </a:endParaRPr>
          </a:p>
          <a:p>
            <a:pPr indent="-330200" lvl="0" marL="457200" rtl="0" algn="l">
              <a:spcBef>
                <a:spcPts val="0"/>
              </a:spcBef>
              <a:spcAft>
                <a:spcPts val="0"/>
              </a:spcAft>
              <a:buClr>
                <a:srgbClr val="575279"/>
              </a:buClr>
              <a:buSzPts val="1600"/>
              <a:buFont typeface="Comfortaa"/>
              <a:buChar char="●"/>
            </a:pPr>
            <a:r>
              <a:rPr lang="en" sz="1600">
                <a:solidFill>
                  <a:srgbClr val="575279"/>
                </a:solidFill>
                <a:latin typeface="Comfortaa"/>
                <a:ea typeface="Comfortaa"/>
                <a:cs typeface="Comfortaa"/>
                <a:sym typeface="Comfortaa"/>
              </a:rPr>
              <a:t>Responsibility for ensuring data delivery is at the ends, not in between</a:t>
            </a:r>
            <a:endParaRPr sz="1600">
              <a:solidFill>
                <a:srgbClr val="575279"/>
              </a:solidFill>
              <a:latin typeface="Comfortaa"/>
              <a:ea typeface="Comfortaa"/>
              <a:cs typeface="Comfortaa"/>
              <a:sym typeface="Comfortaa"/>
            </a:endParaRPr>
          </a:p>
          <a:p>
            <a:pPr indent="-330200" lvl="1" marL="914400" rtl="0" algn="l">
              <a:spcBef>
                <a:spcPts val="0"/>
              </a:spcBef>
              <a:spcAft>
                <a:spcPts val="0"/>
              </a:spcAft>
              <a:buClr>
                <a:srgbClr val="575279"/>
              </a:buClr>
              <a:buSzPts val="1600"/>
              <a:buFont typeface="Comfortaa"/>
              <a:buChar char="○"/>
            </a:pPr>
            <a:r>
              <a:rPr lang="en" sz="1600">
                <a:solidFill>
                  <a:srgbClr val="575279"/>
                </a:solidFill>
                <a:latin typeface="Comfortaa"/>
                <a:ea typeface="Comfortaa"/>
                <a:cs typeface="Comfortaa"/>
                <a:sym typeface="Comfortaa"/>
              </a:rPr>
              <a:t>Routers forward packet if possible; if not, drop the packet</a:t>
            </a:r>
            <a:endParaRPr sz="1600">
              <a:solidFill>
                <a:srgbClr val="575279"/>
              </a:solidFill>
              <a:latin typeface="Comfortaa"/>
              <a:ea typeface="Comfortaa"/>
              <a:cs typeface="Comfortaa"/>
              <a:sym typeface="Comfortaa"/>
            </a:endParaRPr>
          </a:p>
        </p:txBody>
      </p:sp>
      <p:sp>
        <p:nvSpPr>
          <p:cNvPr id="579" name="Google Shape;579;p57"/>
          <p:cNvSpPr/>
          <p:nvPr/>
        </p:nvSpPr>
        <p:spPr>
          <a:xfrm>
            <a:off x="1441500" y="4301100"/>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580" name="Google Shape;580;p57"/>
          <p:cNvSpPr/>
          <p:nvPr/>
        </p:nvSpPr>
        <p:spPr>
          <a:xfrm>
            <a:off x="1441500" y="3925800"/>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581" name="Google Shape;581;p57"/>
          <p:cNvSpPr/>
          <p:nvPr/>
        </p:nvSpPr>
        <p:spPr>
          <a:xfrm>
            <a:off x="1441500" y="3550500"/>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IP</a:t>
            </a:r>
            <a:endParaRPr>
              <a:solidFill>
                <a:srgbClr val="28273D"/>
              </a:solidFill>
            </a:endParaRPr>
          </a:p>
        </p:txBody>
      </p:sp>
      <p:sp>
        <p:nvSpPr>
          <p:cNvPr id="582" name="Google Shape;582;p57"/>
          <p:cNvSpPr/>
          <p:nvPr/>
        </p:nvSpPr>
        <p:spPr>
          <a:xfrm>
            <a:off x="1442300" y="3174688"/>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TCP</a:t>
            </a:r>
            <a:endParaRPr>
              <a:solidFill>
                <a:srgbClr val="28273D"/>
              </a:solidFill>
            </a:endParaRPr>
          </a:p>
        </p:txBody>
      </p:sp>
      <p:sp>
        <p:nvSpPr>
          <p:cNvPr id="583" name="Google Shape;583;p57"/>
          <p:cNvSpPr/>
          <p:nvPr/>
        </p:nvSpPr>
        <p:spPr>
          <a:xfrm>
            <a:off x="1442300" y="2798888"/>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584" name="Google Shape;584;p57"/>
          <p:cNvSpPr txBox="1"/>
          <p:nvPr/>
        </p:nvSpPr>
        <p:spPr>
          <a:xfrm>
            <a:off x="311700" y="4301100"/>
            <a:ext cx="11298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Physical</a:t>
            </a:r>
            <a:endParaRPr>
              <a:solidFill>
                <a:srgbClr val="575279"/>
              </a:solidFill>
            </a:endParaRPr>
          </a:p>
        </p:txBody>
      </p:sp>
      <p:sp>
        <p:nvSpPr>
          <p:cNvPr id="585" name="Google Shape;585;p57"/>
          <p:cNvSpPr/>
          <p:nvPr/>
        </p:nvSpPr>
        <p:spPr>
          <a:xfrm>
            <a:off x="3121350" y="4300663"/>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586" name="Google Shape;586;p57"/>
          <p:cNvSpPr/>
          <p:nvPr/>
        </p:nvSpPr>
        <p:spPr>
          <a:xfrm>
            <a:off x="3814038" y="4300663"/>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587" name="Google Shape;587;p57"/>
          <p:cNvSpPr/>
          <p:nvPr/>
        </p:nvSpPr>
        <p:spPr>
          <a:xfrm>
            <a:off x="5493100" y="4300675"/>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588" name="Google Shape;588;p57"/>
          <p:cNvSpPr/>
          <p:nvPr/>
        </p:nvSpPr>
        <p:spPr>
          <a:xfrm>
            <a:off x="6185800" y="4300675"/>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589" name="Google Shape;589;p57"/>
          <p:cNvSpPr/>
          <p:nvPr/>
        </p:nvSpPr>
        <p:spPr>
          <a:xfrm>
            <a:off x="7864850" y="4298675"/>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590" name="Google Shape;590;p57"/>
          <p:cNvSpPr txBox="1"/>
          <p:nvPr/>
        </p:nvSpPr>
        <p:spPr>
          <a:xfrm>
            <a:off x="311700" y="3925800"/>
            <a:ext cx="11298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Link</a:t>
            </a:r>
            <a:endParaRPr>
              <a:solidFill>
                <a:srgbClr val="575279"/>
              </a:solidFill>
            </a:endParaRPr>
          </a:p>
        </p:txBody>
      </p:sp>
      <p:sp>
        <p:nvSpPr>
          <p:cNvPr id="591" name="Google Shape;591;p57"/>
          <p:cNvSpPr txBox="1"/>
          <p:nvPr/>
        </p:nvSpPr>
        <p:spPr>
          <a:xfrm>
            <a:off x="311700" y="3551375"/>
            <a:ext cx="11298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Network</a:t>
            </a:r>
            <a:endParaRPr>
              <a:solidFill>
                <a:srgbClr val="575279"/>
              </a:solidFill>
            </a:endParaRPr>
          </a:p>
        </p:txBody>
      </p:sp>
      <p:sp>
        <p:nvSpPr>
          <p:cNvPr id="592" name="Google Shape;592;p57"/>
          <p:cNvSpPr txBox="1"/>
          <p:nvPr/>
        </p:nvSpPr>
        <p:spPr>
          <a:xfrm>
            <a:off x="311700" y="3176938"/>
            <a:ext cx="11298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Transport</a:t>
            </a:r>
            <a:endParaRPr>
              <a:solidFill>
                <a:srgbClr val="575279"/>
              </a:solidFill>
            </a:endParaRPr>
          </a:p>
        </p:txBody>
      </p:sp>
      <p:sp>
        <p:nvSpPr>
          <p:cNvPr id="593" name="Google Shape;593;p57"/>
          <p:cNvSpPr txBox="1"/>
          <p:nvPr/>
        </p:nvSpPr>
        <p:spPr>
          <a:xfrm>
            <a:off x="311700" y="2802063"/>
            <a:ext cx="11298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Application</a:t>
            </a:r>
            <a:endParaRPr>
              <a:solidFill>
                <a:srgbClr val="575279"/>
              </a:solidFill>
            </a:endParaRPr>
          </a:p>
        </p:txBody>
      </p:sp>
      <p:sp>
        <p:nvSpPr>
          <p:cNvPr id="594" name="Google Shape;594;p57"/>
          <p:cNvSpPr/>
          <p:nvPr/>
        </p:nvSpPr>
        <p:spPr>
          <a:xfrm>
            <a:off x="3121350" y="3925363"/>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595" name="Google Shape;595;p57"/>
          <p:cNvSpPr/>
          <p:nvPr/>
        </p:nvSpPr>
        <p:spPr>
          <a:xfrm>
            <a:off x="3814050" y="3925363"/>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596" name="Google Shape;596;p57"/>
          <p:cNvSpPr/>
          <p:nvPr/>
        </p:nvSpPr>
        <p:spPr>
          <a:xfrm>
            <a:off x="3121350" y="3550938"/>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IP</a:t>
            </a:r>
            <a:endParaRPr>
              <a:solidFill>
                <a:srgbClr val="28273D"/>
              </a:solidFill>
            </a:endParaRPr>
          </a:p>
        </p:txBody>
      </p:sp>
      <p:sp>
        <p:nvSpPr>
          <p:cNvPr id="597" name="Google Shape;597;p57"/>
          <p:cNvSpPr/>
          <p:nvPr/>
        </p:nvSpPr>
        <p:spPr>
          <a:xfrm>
            <a:off x="5493100" y="3925375"/>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598" name="Google Shape;598;p57"/>
          <p:cNvSpPr/>
          <p:nvPr/>
        </p:nvSpPr>
        <p:spPr>
          <a:xfrm>
            <a:off x="5493100" y="3552600"/>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IP</a:t>
            </a:r>
            <a:endParaRPr>
              <a:solidFill>
                <a:srgbClr val="28273D"/>
              </a:solidFill>
            </a:endParaRPr>
          </a:p>
        </p:txBody>
      </p:sp>
      <p:sp>
        <p:nvSpPr>
          <p:cNvPr id="599" name="Google Shape;599;p57"/>
          <p:cNvSpPr/>
          <p:nvPr/>
        </p:nvSpPr>
        <p:spPr>
          <a:xfrm>
            <a:off x="6186600" y="3925800"/>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600" name="Google Shape;600;p57"/>
          <p:cNvSpPr/>
          <p:nvPr/>
        </p:nvSpPr>
        <p:spPr>
          <a:xfrm>
            <a:off x="7864850" y="3923375"/>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sp>
        <p:nvSpPr>
          <p:cNvPr id="601" name="Google Shape;601;p57"/>
          <p:cNvSpPr/>
          <p:nvPr/>
        </p:nvSpPr>
        <p:spPr>
          <a:xfrm>
            <a:off x="7864850" y="3552600"/>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IP</a:t>
            </a:r>
            <a:endParaRPr>
              <a:solidFill>
                <a:srgbClr val="28273D"/>
              </a:solidFill>
            </a:endParaRPr>
          </a:p>
        </p:txBody>
      </p:sp>
      <p:sp>
        <p:nvSpPr>
          <p:cNvPr id="602" name="Google Shape;602;p57"/>
          <p:cNvSpPr/>
          <p:nvPr/>
        </p:nvSpPr>
        <p:spPr>
          <a:xfrm>
            <a:off x="7864850" y="3175038"/>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TCP</a:t>
            </a:r>
            <a:endParaRPr>
              <a:solidFill>
                <a:srgbClr val="28273D"/>
              </a:solidFill>
            </a:endParaRPr>
          </a:p>
        </p:txBody>
      </p:sp>
      <p:sp>
        <p:nvSpPr>
          <p:cNvPr id="603" name="Google Shape;603;p57"/>
          <p:cNvSpPr/>
          <p:nvPr/>
        </p:nvSpPr>
        <p:spPr>
          <a:xfrm>
            <a:off x="7864850" y="2806513"/>
            <a:ext cx="6927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8273D"/>
              </a:solidFill>
            </a:endParaRPr>
          </a:p>
        </p:txBody>
      </p:sp>
      <p:cxnSp>
        <p:nvCxnSpPr>
          <p:cNvPr id="604" name="Google Shape;604;p57"/>
          <p:cNvCxnSpPr/>
          <p:nvPr/>
        </p:nvCxnSpPr>
        <p:spPr>
          <a:xfrm>
            <a:off x="1797850" y="2988438"/>
            <a:ext cx="0" cy="1499400"/>
          </a:xfrm>
          <a:prstGeom prst="straightConnector1">
            <a:avLst/>
          </a:prstGeom>
          <a:noFill/>
          <a:ln cap="flat" cmpd="sng" w="19050">
            <a:solidFill>
              <a:srgbClr val="B4637A"/>
            </a:solidFill>
            <a:prstDash val="dot"/>
            <a:round/>
            <a:headEnd len="med" w="med" type="none"/>
            <a:tailEnd len="med" w="med" type="none"/>
          </a:ln>
        </p:spPr>
      </p:cxnSp>
      <p:cxnSp>
        <p:nvCxnSpPr>
          <p:cNvPr id="605" name="Google Shape;605;p57"/>
          <p:cNvCxnSpPr/>
          <p:nvPr/>
        </p:nvCxnSpPr>
        <p:spPr>
          <a:xfrm rot="10800000">
            <a:off x="3467700" y="3848113"/>
            <a:ext cx="0" cy="640200"/>
          </a:xfrm>
          <a:prstGeom prst="straightConnector1">
            <a:avLst/>
          </a:prstGeom>
          <a:noFill/>
          <a:ln cap="flat" cmpd="sng" w="19050">
            <a:solidFill>
              <a:srgbClr val="B4637A"/>
            </a:solidFill>
            <a:prstDash val="dot"/>
            <a:round/>
            <a:headEnd len="med" w="med" type="none"/>
            <a:tailEnd len="med" w="med" type="none"/>
          </a:ln>
        </p:spPr>
      </p:cxnSp>
      <p:cxnSp>
        <p:nvCxnSpPr>
          <p:cNvPr id="606" name="Google Shape;606;p57"/>
          <p:cNvCxnSpPr/>
          <p:nvPr/>
        </p:nvCxnSpPr>
        <p:spPr>
          <a:xfrm rot="10800000">
            <a:off x="4177800" y="3848113"/>
            <a:ext cx="0" cy="640200"/>
          </a:xfrm>
          <a:prstGeom prst="straightConnector1">
            <a:avLst/>
          </a:prstGeom>
          <a:noFill/>
          <a:ln cap="flat" cmpd="sng" w="19050">
            <a:solidFill>
              <a:srgbClr val="B4637A"/>
            </a:solidFill>
            <a:prstDash val="dot"/>
            <a:round/>
            <a:headEnd len="med" w="med" type="none"/>
            <a:tailEnd len="med" w="med" type="none"/>
          </a:ln>
        </p:spPr>
      </p:cxnSp>
      <p:cxnSp>
        <p:nvCxnSpPr>
          <p:cNvPr id="607" name="Google Shape;607;p57"/>
          <p:cNvCxnSpPr/>
          <p:nvPr/>
        </p:nvCxnSpPr>
        <p:spPr>
          <a:xfrm>
            <a:off x="3455888" y="3858763"/>
            <a:ext cx="715500" cy="0"/>
          </a:xfrm>
          <a:prstGeom prst="straightConnector1">
            <a:avLst/>
          </a:prstGeom>
          <a:noFill/>
          <a:ln cap="flat" cmpd="sng" w="19050">
            <a:solidFill>
              <a:srgbClr val="B4637A"/>
            </a:solidFill>
            <a:prstDash val="dot"/>
            <a:round/>
            <a:headEnd len="med" w="med" type="none"/>
            <a:tailEnd len="med" w="med" type="none"/>
          </a:ln>
        </p:spPr>
      </p:cxnSp>
      <p:cxnSp>
        <p:nvCxnSpPr>
          <p:cNvPr id="608" name="Google Shape;608;p57"/>
          <p:cNvCxnSpPr/>
          <p:nvPr/>
        </p:nvCxnSpPr>
        <p:spPr>
          <a:xfrm flipH="1" rot="10800000">
            <a:off x="1787925" y="4488600"/>
            <a:ext cx="1679700" cy="300"/>
          </a:xfrm>
          <a:prstGeom prst="straightConnector1">
            <a:avLst/>
          </a:prstGeom>
          <a:noFill/>
          <a:ln cap="flat" cmpd="sng" w="19050">
            <a:solidFill>
              <a:srgbClr val="B4637A"/>
            </a:solidFill>
            <a:prstDash val="dot"/>
            <a:round/>
            <a:headEnd len="med" w="med" type="none"/>
            <a:tailEnd len="med" w="med" type="none"/>
          </a:ln>
        </p:spPr>
      </p:cxnSp>
      <p:cxnSp>
        <p:nvCxnSpPr>
          <p:cNvPr id="609" name="Google Shape;609;p57"/>
          <p:cNvCxnSpPr/>
          <p:nvPr/>
        </p:nvCxnSpPr>
        <p:spPr>
          <a:xfrm flipH="1" rot="10800000">
            <a:off x="4160075" y="4488600"/>
            <a:ext cx="1679700" cy="300"/>
          </a:xfrm>
          <a:prstGeom prst="straightConnector1">
            <a:avLst/>
          </a:prstGeom>
          <a:noFill/>
          <a:ln cap="flat" cmpd="sng" w="19050">
            <a:solidFill>
              <a:srgbClr val="B4637A"/>
            </a:solidFill>
            <a:prstDash val="dot"/>
            <a:round/>
            <a:headEnd len="med" w="med" type="none"/>
            <a:tailEnd len="med" w="med" type="none"/>
          </a:ln>
        </p:spPr>
      </p:cxnSp>
      <p:cxnSp>
        <p:nvCxnSpPr>
          <p:cNvPr id="610" name="Google Shape;610;p57"/>
          <p:cNvCxnSpPr/>
          <p:nvPr/>
        </p:nvCxnSpPr>
        <p:spPr>
          <a:xfrm>
            <a:off x="6480100" y="4486475"/>
            <a:ext cx="1738500" cy="0"/>
          </a:xfrm>
          <a:prstGeom prst="straightConnector1">
            <a:avLst/>
          </a:prstGeom>
          <a:noFill/>
          <a:ln cap="flat" cmpd="sng" w="19050">
            <a:solidFill>
              <a:srgbClr val="B4637A"/>
            </a:solidFill>
            <a:prstDash val="dot"/>
            <a:round/>
            <a:headEnd len="med" w="med" type="none"/>
            <a:tailEnd len="med" w="med" type="none"/>
          </a:ln>
        </p:spPr>
      </p:cxnSp>
      <p:cxnSp>
        <p:nvCxnSpPr>
          <p:cNvPr id="611" name="Google Shape;611;p57"/>
          <p:cNvCxnSpPr/>
          <p:nvPr/>
        </p:nvCxnSpPr>
        <p:spPr>
          <a:xfrm rot="10800000">
            <a:off x="5866475" y="3848113"/>
            <a:ext cx="0" cy="640200"/>
          </a:xfrm>
          <a:prstGeom prst="straightConnector1">
            <a:avLst/>
          </a:prstGeom>
          <a:noFill/>
          <a:ln cap="flat" cmpd="sng" w="19050">
            <a:solidFill>
              <a:srgbClr val="B4637A"/>
            </a:solidFill>
            <a:prstDash val="dot"/>
            <a:round/>
            <a:headEnd len="med" w="med" type="none"/>
            <a:tailEnd len="med" w="med" type="none"/>
          </a:ln>
        </p:spPr>
      </p:cxnSp>
      <p:cxnSp>
        <p:nvCxnSpPr>
          <p:cNvPr id="612" name="Google Shape;612;p57"/>
          <p:cNvCxnSpPr/>
          <p:nvPr/>
        </p:nvCxnSpPr>
        <p:spPr>
          <a:xfrm rot="10800000">
            <a:off x="6497825" y="3848113"/>
            <a:ext cx="0" cy="640200"/>
          </a:xfrm>
          <a:prstGeom prst="straightConnector1">
            <a:avLst/>
          </a:prstGeom>
          <a:noFill/>
          <a:ln cap="flat" cmpd="sng" w="19050">
            <a:solidFill>
              <a:srgbClr val="B4637A"/>
            </a:solidFill>
            <a:prstDash val="dot"/>
            <a:round/>
            <a:headEnd len="med" w="med" type="none"/>
            <a:tailEnd len="med" w="med" type="none"/>
          </a:ln>
        </p:spPr>
      </p:cxnSp>
      <p:cxnSp>
        <p:nvCxnSpPr>
          <p:cNvPr id="613" name="Google Shape;613;p57"/>
          <p:cNvCxnSpPr/>
          <p:nvPr/>
        </p:nvCxnSpPr>
        <p:spPr>
          <a:xfrm>
            <a:off x="5866475" y="3863863"/>
            <a:ext cx="622500" cy="0"/>
          </a:xfrm>
          <a:prstGeom prst="straightConnector1">
            <a:avLst/>
          </a:prstGeom>
          <a:noFill/>
          <a:ln cap="flat" cmpd="sng" w="19050">
            <a:solidFill>
              <a:srgbClr val="B4637A"/>
            </a:solidFill>
            <a:prstDash val="dot"/>
            <a:round/>
            <a:headEnd len="med" w="med" type="none"/>
            <a:tailEnd len="med" w="med" type="none"/>
          </a:ln>
        </p:spPr>
      </p:cxnSp>
      <p:cxnSp>
        <p:nvCxnSpPr>
          <p:cNvPr id="614" name="Google Shape;614;p57"/>
          <p:cNvCxnSpPr/>
          <p:nvPr/>
        </p:nvCxnSpPr>
        <p:spPr>
          <a:xfrm>
            <a:off x="8211200" y="2988438"/>
            <a:ext cx="0" cy="1499400"/>
          </a:xfrm>
          <a:prstGeom prst="straightConnector1">
            <a:avLst/>
          </a:prstGeom>
          <a:noFill/>
          <a:ln cap="flat" cmpd="sng" w="19050">
            <a:solidFill>
              <a:srgbClr val="B4637A"/>
            </a:solidFill>
            <a:prstDash val="dot"/>
            <a:round/>
            <a:headEnd len="med" w="med" type="triangle"/>
            <a:tailEnd len="med" w="med" type="none"/>
          </a:ln>
        </p:spPr>
      </p:cxnSp>
      <p:sp>
        <p:nvSpPr>
          <p:cNvPr id="615" name="Google Shape;615;p57"/>
          <p:cNvSpPr txBox="1"/>
          <p:nvPr/>
        </p:nvSpPr>
        <p:spPr>
          <a:xfrm>
            <a:off x="1442300" y="4676400"/>
            <a:ext cx="6927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Host</a:t>
            </a:r>
            <a:endParaRPr>
              <a:solidFill>
                <a:srgbClr val="575279"/>
              </a:solidFill>
            </a:endParaRPr>
          </a:p>
        </p:txBody>
      </p:sp>
      <p:sp>
        <p:nvSpPr>
          <p:cNvPr id="616" name="Google Shape;616;p57"/>
          <p:cNvSpPr txBox="1"/>
          <p:nvPr/>
        </p:nvSpPr>
        <p:spPr>
          <a:xfrm>
            <a:off x="7864850" y="4674275"/>
            <a:ext cx="6927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Host</a:t>
            </a:r>
            <a:endParaRPr>
              <a:solidFill>
                <a:srgbClr val="575279"/>
              </a:solidFill>
            </a:endParaRPr>
          </a:p>
        </p:txBody>
      </p:sp>
      <p:sp>
        <p:nvSpPr>
          <p:cNvPr id="617" name="Google Shape;617;p57"/>
          <p:cNvSpPr txBox="1"/>
          <p:nvPr/>
        </p:nvSpPr>
        <p:spPr>
          <a:xfrm>
            <a:off x="3379400" y="4676825"/>
            <a:ext cx="8685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Router</a:t>
            </a:r>
            <a:endParaRPr>
              <a:solidFill>
                <a:srgbClr val="575279"/>
              </a:solidFill>
            </a:endParaRPr>
          </a:p>
        </p:txBody>
      </p:sp>
      <p:sp>
        <p:nvSpPr>
          <p:cNvPr id="618" name="Google Shape;618;p57"/>
          <p:cNvSpPr txBox="1"/>
          <p:nvPr/>
        </p:nvSpPr>
        <p:spPr>
          <a:xfrm>
            <a:off x="5751550" y="4676825"/>
            <a:ext cx="8685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Router</a:t>
            </a:r>
            <a:endParaRPr>
              <a:solidFill>
                <a:srgbClr val="575279"/>
              </a:solidFill>
            </a:endParaRPr>
          </a:p>
        </p:txBody>
      </p:sp>
      <p:sp>
        <p:nvSpPr>
          <p:cNvPr id="619" name="Google Shape;619;p57"/>
          <p:cNvSpPr txBox="1"/>
          <p:nvPr/>
        </p:nvSpPr>
        <p:spPr>
          <a:xfrm>
            <a:off x="1381500" y="2472473"/>
            <a:ext cx="812700" cy="3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Source</a:t>
            </a:r>
            <a:endParaRPr>
              <a:solidFill>
                <a:srgbClr val="575279"/>
              </a:solidFill>
            </a:endParaRPr>
          </a:p>
        </p:txBody>
      </p:sp>
      <p:sp>
        <p:nvSpPr>
          <p:cNvPr id="620" name="Google Shape;620;p57"/>
          <p:cNvSpPr txBox="1"/>
          <p:nvPr/>
        </p:nvSpPr>
        <p:spPr>
          <a:xfrm>
            <a:off x="7646300" y="2475625"/>
            <a:ext cx="1129800" cy="3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Destination</a:t>
            </a:r>
            <a:endParaRPr>
              <a:solidFill>
                <a:srgbClr val="575279"/>
              </a:solidFill>
            </a:endParaRPr>
          </a:p>
        </p:txBody>
      </p:sp>
      <p:sp>
        <p:nvSpPr>
          <p:cNvPr id="621" name="Google Shape;621;p57"/>
          <p:cNvSpPr txBox="1"/>
          <p:nvPr/>
        </p:nvSpPr>
        <p:spPr>
          <a:xfrm>
            <a:off x="821120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Ryan Torrez</a:t>
            </a:r>
            <a:endParaRPr sz="900">
              <a:solidFill>
                <a:schemeClr val="dk1"/>
              </a:solidFill>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ph type="title"/>
          </p:nvPr>
        </p:nvSpPr>
        <p:spPr>
          <a:xfrm>
            <a:off x="250500" y="1486350"/>
            <a:ext cx="4045200" cy="21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Store and Forward Model</a:t>
            </a:r>
            <a:endParaRPr/>
          </a:p>
        </p:txBody>
      </p:sp>
      <p:sp>
        <p:nvSpPr>
          <p:cNvPr id="627" name="Google Shape;627;p58"/>
          <p:cNvSpPr txBox="1"/>
          <p:nvPr>
            <p:ph idx="2" type="body"/>
          </p:nvPr>
        </p:nvSpPr>
        <p:spPr>
          <a:xfrm>
            <a:off x="4947000" y="970500"/>
            <a:ext cx="3837000" cy="32025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28273D"/>
              </a:buClr>
              <a:buSzPts val="1800"/>
              <a:buChar char="●"/>
            </a:pPr>
            <a:r>
              <a:rPr lang="en">
                <a:solidFill>
                  <a:srgbClr val="28273D"/>
                </a:solidFill>
              </a:rPr>
              <a:t>Shift responsibility from only the ends to the rest of the network</a:t>
            </a:r>
            <a:endParaRPr>
              <a:solidFill>
                <a:srgbClr val="28273D"/>
              </a:solidFill>
            </a:endParaRPr>
          </a:p>
          <a:p>
            <a:pPr indent="-342900" lvl="0" marL="457200" rtl="0" algn="l">
              <a:spcBef>
                <a:spcPts val="0"/>
              </a:spcBef>
              <a:spcAft>
                <a:spcPts val="0"/>
              </a:spcAft>
              <a:buClr>
                <a:srgbClr val="28273D"/>
              </a:buClr>
              <a:buSzPts val="1800"/>
              <a:buChar char="●"/>
            </a:pPr>
            <a:r>
              <a:rPr lang="en">
                <a:solidFill>
                  <a:srgbClr val="28273D"/>
                </a:solidFill>
              </a:rPr>
              <a:t>Hand the data you want to reach some destination to someone closer to your destination; now it's their responsibility to pass your data on</a:t>
            </a:r>
            <a:endParaRPr>
              <a:solidFill>
                <a:srgbClr val="28273D"/>
              </a:solidFill>
            </a:endParaRPr>
          </a:p>
        </p:txBody>
      </p:sp>
      <p:sp>
        <p:nvSpPr>
          <p:cNvPr id="628" name="Google Shape;628;p58"/>
          <p:cNvSpPr txBox="1"/>
          <p:nvPr/>
        </p:nvSpPr>
        <p:spPr>
          <a:xfrm>
            <a:off x="821120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Ryan Torrez</a:t>
            </a:r>
            <a:endParaRPr sz="900">
              <a:solidFill>
                <a:schemeClr val="dk1"/>
              </a:solidFill>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632" name="Shape 632"/>
        <p:cNvGrpSpPr/>
        <p:nvPr/>
      </p:nvGrpSpPr>
      <p:grpSpPr>
        <a:xfrm>
          <a:off x="0" y="0"/>
          <a:ext cx="0" cy="0"/>
          <a:chOff x="0" y="0"/>
          <a:chExt cx="0" cy="0"/>
        </a:xfrm>
      </p:grpSpPr>
      <p:sp>
        <p:nvSpPr>
          <p:cNvPr id="633" name="Google Shape;633;p59"/>
          <p:cNvSpPr/>
          <p:nvPr/>
        </p:nvSpPr>
        <p:spPr>
          <a:xfrm>
            <a:off x="1486763" y="793038"/>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 name="Google Shape;634;p59"/>
          <p:cNvSpPr/>
          <p:nvPr/>
        </p:nvSpPr>
        <p:spPr>
          <a:xfrm>
            <a:off x="1486763" y="1818038"/>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5" name="Google Shape;635;p59"/>
          <p:cNvSpPr/>
          <p:nvPr/>
        </p:nvSpPr>
        <p:spPr>
          <a:xfrm>
            <a:off x="1486763" y="2843025"/>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6" name="Google Shape;636;p59"/>
          <p:cNvSpPr/>
          <p:nvPr/>
        </p:nvSpPr>
        <p:spPr>
          <a:xfrm>
            <a:off x="1486763" y="3868013"/>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37" name="Google Shape;637;p59"/>
          <p:cNvCxnSpPr>
            <a:stCxn id="633" idx="4"/>
            <a:endCxn id="634" idx="0"/>
          </p:cNvCxnSpPr>
          <p:nvPr/>
        </p:nvCxnSpPr>
        <p:spPr>
          <a:xfrm>
            <a:off x="1672013" y="1163538"/>
            <a:ext cx="0" cy="654600"/>
          </a:xfrm>
          <a:prstGeom prst="straightConnector1">
            <a:avLst/>
          </a:prstGeom>
          <a:noFill/>
          <a:ln cap="flat" cmpd="sng" w="19050">
            <a:solidFill>
              <a:srgbClr val="575279"/>
            </a:solidFill>
            <a:prstDash val="dash"/>
            <a:round/>
            <a:headEnd len="med" w="med" type="none"/>
            <a:tailEnd len="med" w="med" type="none"/>
          </a:ln>
        </p:spPr>
      </p:cxnSp>
      <p:cxnSp>
        <p:nvCxnSpPr>
          <p:cNvPr id="638" name="Google Shape;638;p59"/>
          <p:cNvCxnSpPr>
            <a:stCxn id="634" idx="4"/>
            <a:endCxn id="635" idx="0"/>
          </p:cNvCxnSpPr>
          <p:nvPr/>
        </p:nvCxnSpPr>
        <p:spPr>
          <a:xfrm>
            <a:off x="1672013" y="2188538"/>
            <a:ext cx="0" cy="654600"/>
          </a:xfrm>
          <a:prstGeom prst="straightConnector1">
            <a:avLst/>
          </a:prstGeom>
          <a:noFill/>
          <a:ln cap="flat" cmpd="sng" w="19050">
            <a:solidFill>
              <a:srgbClr val="575279"/>
            </a:solidFill>
            <a:prstDash val="dash"/>
            <a:round/>
            <a:headEnd len="med" w="med" type="none"/>
            <a:tailEnd len="med" w="med" type="none"/>
          </a:ln>
        </p:spPr>
      </p:cxnSp>
      <p:cxnSp>
        <p:nvCxnSpPr>
          <p:cNvPr id="639" name="Google Shape;639;p59"/>
          <p:cNvCxnSpPr>
            <a:stCxn id="635" idx="4"/>
            <a:endCxn id="636" idx="0"/>
          </p:cNvCxnSpPr>
          <p:nvPr/>
        </p:nvCxnSpPr>
        <p:spPr>
          <a:xfrm>
            <a:off x="1672013" y="3213525"/>
            <a:ext cx="0" cy="654600"/>
          </a:xfrm>
          <a:prstGeom prst="straightConnector1">
            <a:avLst/>
          </a:prstGeom>
          <a:noFill/>
          <a:ln cap="flat" cmpd="sng" w="19050">
            <a:solidFill>
              <a:srgbClr val="575279"/>
            </a:solidFill>
            <a:prstDash val="dash"/>
            <a:round/>
            <a:headEnd len="med" w="med" type="none"/>
            <a:tailEnd len="med" w="med" type="none"/>
          </a:ln>
        </p:spPr>
      </p:cxnSp>
      <p:cxnSp>
        <p:nvCxnSpPr>
          <p:cNvPr id="640" name="Google Shape;640;p59"/>
          <p:cNvCxnSpPr/>
          <p:nvPr/>
        </p:nvCxnSpPr>
        <p:spPr>
          <a:xfrm>
            <a:off x="2662613" y="1163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641" name="Google Shape;641;p59"/>
          <p:cNvCxnSpPr/>
          <p:nvPr/>
        </p:nvCxnSpPr>
        <p:spPr>
          <a:xfrm>
            <a:off x="2662613" y="2188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642" name="Google Shape;642;p59"/>
          <p:cNvCxnSpPr/>
          <p:nvPr/>
        </p:nvCxnSpPr>
        <p:spPr>
          <a:xfrm>
            <a:off x="2662613" y="3213525"/>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643" name="Google Shape;643;p59"/>
          <p:cNvCxnSpPr/>
          <p:nvPr/>
        </p:nvCxnSpPr>
        <p:spPr>
          <a:xfrm>
            <a:off x="3653213" y="1163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644" name="Google Shape;644;p59"/>
          <p:cNvCxnSpPr/>
          <p:nvPr/>
        </p:nvCxnSpPr>
        <p:spPr>
          <a:xfrm>
            <a:off x="3653213" y="2188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645" name="Google Shape;645;p59"/>
          <p:cNvCxnSpPr/>
          <p:nvPr/>
        </p:nvCxnSpPr>
        <p:spPr>
          <a:xfrm>
            <a:off x="3653213" y="3213525"/>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646" name="Google Shape;646;p59"/>
          <p:cNvCxnSpPr/>
          <p:nvPr/>
        </p:nvCxnSpPr>
        <p:spPr>
          <a:xfrm>
            <a:off x="4643813" y="1163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647" name="Google Shape;647;p59"/>
          <p:cNvCxnSpPr/>
          <p:nvPr/>
        </p:nvCxnSpPr>
        <p:spPr>
          <a:xfrm>
            <a:off x="4643813" y="2188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648" name="Google Shape;648;p59"/>
          <p:cNvCxnSpPr/>
          <p:nvPr/>
        </p:nvCxnSpPr>
        <p:spPr>
          <a:xfrm>
            <a:off x="4643813" y="3213525"/>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649" name="Google Shape;649;p59"/>
          <p:cNvCxnSpPr/>
          <p:nvPr/>
        </p:nvCxnSpPr>
        <p:spPr>
          <a:xfrm>
            <a:off x="5634413" y="1163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650" name="Google Shape;650;p59"/>
          <p:cNvCxnSpPr/>
          <p:nvPr/>
        </p:nvCxnSpPr>
        <p:spPr>
          <a:xfrm>
            <a:off x="5634413" y="2188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651" name="Google Shape;651;p59"/>
          <p:cNvCxnSpPr/>
          <p:nvPr/>
        </p:nvCxnSpPr>
        <p:spPr>
          <a:xfrm>
            <a:off x="5634413" y="3213525"/>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652" name="Google Shape;652;p59"/>
          <p:cNvCxnSpPr/>
          <p:nvPr/>
        </p:nvCxnSpPr>
        <p:spPr>
          <a:xfrm>
            <a:off x="6625013" y="1163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653" name="Google Shape;653;p59"/>
          <p:cNvCxnSpPr/>
          <p:nvPr/>
        </p:nvCxnSpPr>
        <p:spPr>
          <a:xfrm>
            <a:off x="6625013" y="2188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654" name="Google Shape;654;p59"/>
          <p:cNvCxnSpPr/>
          <p:nvPr/>
        </p:nvCxnSpPr>
        <p:spPr>
          <a:xfrm>
            <a:off x="6625013" y="3213525"/>
            <a:ext cx="0" cy="654600"/>
          </a:xfrm>
          <a:prstGeom prst="straightConnector1">
            <a:avLst/>
          </a:prstGeom>
          <a:noFill/>
          <a:ln cap="flat" cmpd="sng" w="19050">
            <a:solidFill>
              <a:srgbClr val="188038"/>
            </a:solidFill>
            <a:prstDash val="dash"/>
            <a:round/>
            <a:headEnd len="med" w="med" type="none"/>
            <a:tailEnd len="med" w="med" type="none"/>
          </a:ln>
        </p:spPr>
      </p:cxnSp>
      <p:sp>
        <p:nvSpPr>
          <p:cNvPr id="655" name="Google Shape;655;p59"/>
          <p:cNvSpPr/>
          <p:nvPr/>
        </p:nvSpPr>
        <p:spPr>
          <a:xfrm>
            <a:off x="2384738" y="79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656" name="Google Shape;656;p59"/>
          <p:cNvSpPr/>
          <p:nvPr/>
        </p:nvSpPr>
        <p:spPr>
          <a:xfrm>
            <a:off x="2384738" y="1818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657" name="Google Shape;657;p59"/>
          <p:cNvSpPr/>
          <p:nvPr/>
        </p:nvSpPr>
        <p:spPr>
          <a:xfrm>
            <a:off x="3375338" y="79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658" name="Google Shape;658;p59"/>
          <p:cNvSpPr/>
          <p:nvPr/>
        </p:nvSpPr>
        <p:spPr>
          <a:xfrm>
            <a:off x="4365938" y="1818100"/>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659" name="Google Shape;659;p59"/>
          <p:cNvSpPr/>
          <p:nvPr/>
        </p:nvSpPr>
        <p:spPr>
          <a:xfrm>
            <a:off x="6347138" y="79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cxnSp>
        <p:nvCxnSpPr>
          <p:cNvPr id="660" name="Google Shape;660;p59"/>
          <p:cNvCxnSpPr/>
          <p:nvPr/>
        </p:nvCxnSpPr>
        <p:spPr>
          <a:xfrm>
            <a:off x="2815013" y="116353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661" name="Google Shape;661;p59"/>
          <p:cNvCxnSpPr/>
          <p:nvPr/>
        </p:nvCxnSpPr>
        <p:spPr>
          <a:xfrm>
            <a:off x="3805613" y="1163538"/>
            <a:ext cx="0" cy="382200"/>
          </a:xfrm>
          <a:prstGeom prst="straightConnector1">
            <a:avLst/>
          </a:prstGeom>
          <a:noFill/>
          <a:ln cap="flat" cmpd="sng" w="9525">
            <a:solidFill>
              <a:srgbClr val="FF0000"/>
            </a:solidFill>
            <a:prstDash val="solid"/>
            <a:round/>
            <a:headEnd len="med" w="med" type="none"/>
            <a:tailEnd len="med" w="med" type="oval"/>
          </a:ln>
        </p:spPr>
      </p:cxnSp>
      <p:sp>
        <p:nvSpPr>
          <p:cNvPr id="662" name="Google Shape;662;p59"/>
          <p:cNvSpPr/>
          <p:nvPr/>
        </p:nvSpPr>
        <p:spPr>
          <a:xfrm>
            <a:off x="4365938" y="79318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cxnSp>
        <p:nvCxnSpPr>
          <p:cNvPr id="663" name="Google Shape;663;p59"/>
          <p:cNvCxnSpPr/>
          <p:nvPr/>
        </p:nvCxnSpPr>
        <p:spPr>
          <a:xfrm>
            <a:off x="4796213" y="1163538"/>
            <a:ext cx="0" cy="654600"/>
          </a:xfrm>
          <a:prstGeom prst="straightConnector1">
            <a:avLst/>
          </a:prstGeom>
          <a:noFill/>
          <a:ln cap="flat" cmpd="sng" w="9525">
            <a:solidFill>
              <a:srgbClr val="188038"/>
            </a:solidFill>
            <a:prstDash val="solid"/>
            <a:round/>
            <a:headEnd len="med" w="med" type="none"/>
            <a:tailEnd len="med" w="med" type="triangle"/>
          </a:ln>
        </p:spPr>
      </p:cxnSp>
      <p:sp>
        <p:nvSpPr>
          <p:cNvPr id="664" name="Google Shape;664;p59"/>
          <p:cNvSpPr/>
          <p:nvPr/>
        </p:nvSpPr>
        <p:spPr>
          <a:xfrm>
            <a:off x="5356538" y="79318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665" name="Google Shape;665;p59"/>
          <p:cNvSpPr/>
          <p:nvPr/>
        </p:nvSpPr>
        <p:spPr>
          <a:xfrm>
            <a:off x="3708713" y="1427163"/>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66" name="Google Shape;666;p59"/>
          <p:cNvCxnSpPr/>
          <p:nvPr/>
        </p:nvCxnSpPr>
        <p:spPr>
          <a:xfrm>
            <a:off x="2815013" y="2188488"/>
            <a:ext cx="0" cy="382200"/>
          </a:xfrm>
          <a:prstGeom prst="straightConnector1">
            <a:avLst/>
          </a:prstGeom>
          <a:noFill/>
          <a:ln cap="flat" cmpd="sng" w="9525">
            <a:solidFill>
              <a:srgbClr val="FF0000"/>
            </a:solidFill>
            <a:prstDash val="solid"/>
            <a:round/>
            <a:headEnd len="med" w="med" type="none"/>
            <a:tailEnd len="med" w="med" type="oval"/>
          </a:ln>
        </p:spPr>
      </p:cxnSp>
      <p:sp>
        <p:nvSpPr>
          <p:cNvPr id="667" name="Google Shape;667;p59"/>
          <p:cNvSpPr/>
          <p:nvPr/>
        </p:nvSpPr>
        <p:spPr>
          <a:xfrm>
            <a:off x="2718113" y="2452113"/>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68" name="Google Shape;668;p59"/>
          <p:cNvCxnSpPr/>
          <p:nvPr/>
        </p:nvCxnSpPr>
        <p:spPr>
          <a:xfrm>
            <a:off x="4796213" y="2188613"/>
            <a:ext cx="0" cy="382200"/>
          </a:xfrm>
          <a:prstGeom prst="straightConnector1">
            <a:avLst/>
          </a:prstGeom>
          <a:noFill/>
          <a:ln cap="flat" cmpd="sng" w="9525">
            <a:solidFill>
              <a:srgbClr val="FF0000"/>
            </a:solidFill>
            <a:prstDash val="solid"/>
            <a:round/>
            <a:headEnd len="med" w="med" type="none"/>
            <a:tailEnd len="med" w="med" type="oval"/>
          </a:ln>
        </p:spPr>
      </p:cxnSp>
      <p:sp>
        <p:nvSpPr>
          <p:cNvPr id="669" name="Google Shape;669;p59"/>
          <p:cNvSpPr/>
          <p:nvPr/>
        </p:nvSpPr>
        <p:spPr>
          <a:xfrm>
            <a:off x="4699313" y="2452238"/>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70" name="Google Shape;670;p59"/>
          <p:cNvCxnSpPr/>
          <p:nvPr/>
        </p:nvCxnSpPr>
        <p:spPr>
          <a:xfrm>
            <a:off x="5786813" y="1163688"/>
            <a:ext cx="0" cy="382200"/>
          </a:xfrm>
          <a:prstGeom prst="straightConnector1">
            <a:avLst/>
          </a:prstGeom>
          <a:noFill/>
          <a:ln cap="flat" cmpd="sng" w="9525">
            <a:solidFill>
              <a:srgbClr val="FF0000"/>
            </a:solidFill>
            <a:prstDash val="solid"/>
            <a:round/>
            <a:headEnd len="med" w="med" type="none"/>
            <a:tailEnd len="med" w="med" type="oval"/>
          </a:ln>
        </p:spPr>
      </p:cxnSp>
      <p:sp>
        <p:nvSpPr>
          <p:cNvPr id="671" name="Google Shape;671;p59"/>
          <p:cNvSpPr/>
          <p:nvPr/>
        </p:nvSpPr>
        <p:spPr>
          <a:xfrm>
            <a:off x="5689913" y="1427313"/>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p59"/>
          <p:cNvSpPr/>
          <p:nvPr/>
        </p:nvSpPr>
        <p:spPr>
          <a:xfrm>
            <a:off x="6347138" y="1818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673" name="Google Shape;673;p59"/>
          <p:cNvSpPr/>
          <p:nvPr/>
        </p:nvSpPr>
        <p:spPr>
          <a:xfrm>
            <a:off x="6347138" y="284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674" name="Google Shape;674;p59"/>
          <p:cNvSpPr/>
          <p:nvPr/>
        </p:nvSpPr>
        <p:spPr>
          <a:xfrm>
            <a:off x="6347138" y="3868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cxnSp>
        <p:nvCxnSpPr>
          <p:cNvPr id="675" name="Google Shape;675;p59"/>
          <p:cNvCxnSpPr/>
          <p:nvPr/>
        </p:nvCxnSpPr>
        <p:spPr>
          <a:xfrm>
            <a:off x="6777413" y="116353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676" name="Google Shape;676;p59"/>
          <p:cNvCxnSpPr/>
          <p:nvPr/>
        </p:nvCxnSpPr>
        <p:spPr>
          <a:xfrm>
            <a:off x="6777413" y="218848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677" name="Google Shape;677;p59"/>
          <p:cNvCxnSpPr/>
          <p:nvPr/>
        </p:nvCxnSpPr>
        <p:spPr>
          <a:xfrm>
            <a:off x="6777413" y="3213438"/>
            <a:ext cx="0" cy="654600"/>
          </a:xfrm>
          <a:prstGeom prst="straightConnector1">
            <a:avLst/>
          </a:prstGeom>
          <a:noFill/>
          <a:ln cap="flat" cmpd="sng" w="9525">
            <a:solidFill>
              <a:srgbClr val="188038"/>
            </a:solidFill>
            <a:prstDash val="solid"/>
            <a:round/>
            <a:headEnd len="med" w="med" type="none"/>
            <a:tailEnd len="med" w="med" type="triangle"/>
          </a:ln>
        </p:spPr>
      </p:cxnSp>
      <p:sp>
        <p:nvSpPr>
          <p:cNvPr id="678" name="Google Shape;678;p59"/>
          <p:cNvSpPr txBox="1"/>
          <p:nvPr/>
        </p:nvSpPr>
        <p:spPr>
          <a:xfrm>
            <a:off x="441913" y="815235"/>
            <a:ext cx="812700" cy="3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Source</a:t>
            </a:r>
            <a:endParaRPr>
              <a:solidFill>
                <a:srgbClr val="575279"/>
              </a:solidFill>
            </a:endParaRPr>
          </a:p>
        </p:txBody>
      </p:sp>
      <p:sp>
        <p:nvSpPr>
          <p:cNvPr id="679" name="Google Shape;679;p59"/>
          <p:cNvSpPr txBox="1"/>
          <p:nvPr/>
        </p:nvSpPr>
        <p:spPr>
          <a:xfrm>
            <a:off x="312013" y="3890088"/>
            <a:ext cx="1072500" cy="3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Destination</a:t>
            </a:r>
            <a:endParaRPr>
              <a:solidFill>
                <a:srgbClr val="575279"/>
              </a:solidFill>
            </a:endParaRPr>
          </a:p>
        </p:txBody>
      </p:sp>
      <p:cxnSp>
        <p:nvCxnSpPr>
          <p:cNvPr id="680" name="Google Shape;680;p59"/>
          <p:cNvCxnSpPr/>
          <p:nvPr/>
        </p:nvCxnSpPr>
        <p:spPr>
          <a:xfrm>
            <a:off x="2005338" y="4391163"/>
            <a:ext cx="5207100" cy="0"/>
          </a:xfrm>
          <a:prstGeom prst="straightConnector1">
            <a:avLst/>
          </a:prstGeom>
          <a:noFill/>
          <a:ln cap="flat" cmpd="sng" w="9525">
            <a:solidFill>
              <a:srgbClr val="28273D"/>
            </a:solidFill>
            <a:prstDash val="solid"/>
            <a:round/>
            <a:headEnd len="med" w="med" type="none"/>
            <a:tailEnd len="med" w="med" type="none"/>
          </a:ln>
        </p:spPr>
      </p:cxnSp>
      <p:sp>
        <p:nvSpPr>
          <p:cNvPr id="681" name="Google Shape;681;p59"/>
          <p:cNvSpPr txBox="1"/>
          <p:nvPr/>
        </p:nvSpPr>
        <p:spPr>
          <a:xfrm>
            <a:off x="4247088" y="4786063"/>
            <a:ext cx="723600" cy="3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Time</a:t>
            </a:r>
            <a:endParaRPr>
              <a:solidFill>
                <a:srgbClr val="575279"/>
              </a:solidFill>
            </a:endParaRPr>
          </a:p>
        </p:txBody>
      </p:sp>
      <p:pic>
        <p:nvPicPr>
          <p:cNvPr id="682" name="Google Shape;682;p59"/>
          <p:cNvPicPr preferRelativeResize="0"/>
          <p:nvPr/>
        </p:nvPicPr>
        <p:blipFill>
          <a:blip r:embed="rId3">
            <a:alphaModFix/>
          </a:blip>
          <a:stretch>
            <a:fillRect/>
          </a:stretch>
        </p:blipFill>
        <p:spPr>
          <a:xfrm>
            <a:off x="2582425" y="4491587"/>
            <a:ext cx="160386" cy="193800"/>
          </a:xfrm>
          <a:prstGeom prst="rect">
            <a:avLst/>
          </a:prstGeom>
          <a:noFill/>
          <a:ln>
            <a:noFill/>
          </a:ln>
        </p:spPr>
      </p:pic>
      <p:pic>
        <p:nvPicPr>
          <p:cNvPr id="683" name="Google Shape;683;p59"/>
          <p:cNvPicPr preferRelativeResize="0"/>
          <p:nvPr/>
        </p:nvPicPr>
        <p:blipFill>
          <a:blip r:embed="rId4">
            <a:alphaModFix/>
          </a:blip>
          <a:stretch>
            <a:fillRect/>
          </a:stretch>
        </p:blipFill>
        <p:spPr>
          <a:xfrm>
            <a:off x="3573015" y="4488538"/>
            <a:ext cx="160375" cy="199888"/>
          </a:xfrm>
          <a:prstGeom prst="rect">
            <a:avLst/>
          </a:prstGeom>
          <a:noFill/>
          <a:ln>
            <a:noFill/>
          </a:ln>
        </p:spPr>
      </p:pic>
      <p:pic>
        <p:nvPicPr>
          <p:cNvPr id="684" name="Google Shape;684;p59"/>
          <p:cNvPicPr preferRelativeResize="0"/>
          <p:nvPr/>
        </p:nvPicPr>
        <p:blipFill>
          <a:blip r:embed="rId5">
            <a:alphaModFix/>
          </a:blip>
          <a:stretch>
            <a:fillRect/>
          </a:stretch>
        </p:blipFill>
        <p:spPr>
          <a:xfrm>
            <a:off x="4563590" y="4491363"/>
            <a:ext cx="160375" cy="194257"/>
          </a:xfrm>
          <a:prstGeom prst="rect">
            <a:avLst/>
          </a:prstGeom>
          <a:noFill/>
          <a:ln>
            <a:noFill/>
          </a:ln>
        </p:spPr>
      </p:pic>
      <p:pic>
        <p:nvPicPr>
          <p:cNvPr id="685" name="Google Shape;685;p59"/>
          <p:cNvPicPr preferRelativeResize="0"/>
          <p:nvPr/>
        </p:nvPicPr>
        <p:blipFill>
          <a:blip r:embed="rId6">
            <a:alphaModFix/>
          </a:blip>
          <a:stretch>
            <a:fillRect/>
          </a:stretch>
        </p:blipFill>
        <p:spPr>
          <a:xfrm>
            <a:off x="5554163" y="4491600"/>
            <a:ext cx="160375" cy="193786"/>
          </a:xfrm>
          <a:prstGeom prst="rect">
            <a:avLst/>
          </a:prstGeom>
          <a:noFill/>
          <a:ln>
            <a:noFill/>
          </a:ln>
        </p:spPr>
      </p:pic>
      <p:pic>
        <p:nvPicPr>
          <p:cNvPr id="686" name="Google Shape;686;p59"/>
          <p:cNvPicPr preferRelativeResize="0"/>
          <p:nvPr/>
        </p:nvPicPr>
        <p:blipFill>
          <a:blip r:embed="rId7">
            <a:alphaModFix/>
          </a:blip>
          <a:stretch>
            <a:fillRect/>
          </a:stretch>
        </p:blipFill>
        <p:spPr>
          <a:xfrm>
            <a:off x="6544738" y="4494025"/>
            <a:ext cx="160375" cy="188935"/>
          </a:xfrm>
          <a:prstGeom prst="rect">
            <a:avLst/>
          </a:prstGeom>
          <a:noFill/>
          <a:ln>
            <a:noFill/>
          </a:ln>
        </p:spPr>
      </p:pic>
      <p:cxnSp>
        <p:nvCxnSpPr>
          <p:cNvPr id="687" name="Google Shape;687;p59"/>
          <p:cNvCxnSpPr/>
          <p:nvPr/>
        </p:nvCxnSpPr>
        <p:spPr>
          <a:xfrm>
            <a:off x="7557888" y="1051300"/>
            <a:ext cx="0" cy="339000"/>
          </a:xfrm>
          <a:prstGeom prst="straightConnector1">
            <a:avLst/>
          </a:prstGeom>
          <a:noFill/>
          <a:ln cap="flat" cmpd="sng" w="19050">
            <a:solidFill>
              <a:srgbClr val="188038"/>
            </a:solidFill>
            <a:prstDash val="dash"/>
            <a:round/>
            <a:headEnd len="med" w="med" type="none"/>
            <a:tailEnd len="med" w="med" type="none"/>
          </a:ln>
        </p:spPr>
      </p:cxnSp>
      <p:sp>
        <p:nvSpPr>
          <p:cNvPr id="688" name="Google Shape;688;p59"/>
          <p:cNvSpPr txBox="1"/>
          <p:nvPr/>
        </p:nvSpPr>
        <p:spPr>
          <a:xfrm>
            <a:off x="7759488" y="1057598"/>
            <a:ext cx="812700" cy="3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75279"/>
                </a:solidFill>
              </a:rPr>
              <a:t>Link up</a:t>
            </a:r>
            <a:endParaRPr>
              <a:solidFill>
                <a:srgbClr val="575279"/>
              </a:solidFill>
            </a:endParaRPr>
          </a:p>
        </p:txBody>
      </p:sp>
      <p:cxnSp>
        <p:nvCxnSpPr>
          <p:cNvPr id="689" name="Google Shape;689;p59"/>
          <p:cNvCxnSpPr/>
          <p:nvPr/>
        </p:nvCxnSpPr>
        <p:spPr>
          <a:xfrm>
            <a:off x="7557888" y="1591375"/>
            <a:ext cx="0" cy="339000"/>
          </a:xfrm>
          <a:prstGeom prst="straightConnector1">
            <a:avLst/>
          </a:prstGeom>
          <a:noFill/>
          <a:ln cap="flat" cmpd="sng" w="19050">
            <a:solidFill>
              <a:srgbClr val="FF0000"/>
            </a:solidFill>
            <a:prstDash val="dash"/>
            <a:round/>
            <a:headEnd len="med" w="med" type="none"/>
            <a:tailEnd len="med" w="med" type="none"/>
          </a:ln>
        </p:spPr>
      </p:cxnSp>
      <p:sp>
        <p:nvSpPr>
          <p:cNvPr id="690" name="Google Shape;690;p59"/>
          <p:cNvSpPr txBox="1"/>
          <p:nvPr/>
        </p:nvSpPr>
        <p:spPr>
          <a:xfrm>
            <a:off x="7759488" y="1597675"/>
            <a:ext cx="1072500" cy="3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75279"/>
                </a:solidFill>
              </a:rPr>
              <a:t>Link down</a:t>
            </a:r>
            <a:endParaRPr>
              <a:solidFill>
                <a:srgbClr val="575279"/>
              </a:solidFill>
            </a:endParaRPr>
          </a:p>
        </p:txBody>
      </p:sp>
      <p:sp>
        <p:nvSpPr>
          <p:cNvPr id="691" name="Google Shape;691;p59"/>
          <p:cNvSpPr txBox="1"/>
          <p:nvPr>
            <p:ph type="title"/>
          </p:nvPr>
        </p:nvSpPr>
        <p:spPr>
          <a:xfrm>
            <a:off x="311700" y="127500"/>
            <a:ext cx="8520600" cy="50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End-to-End Delivery</a:t>
            </a:r>
            <a:endParaRPr b="1">
              <a:solidFill>
                <a:srgbClr val="28273D"/>
              </a:solidFill>
              <a:latin typeface="Montserrat"/>
              <a:ea typeface="Montserrat"/>
              <a:cs typeface="Montserrat"/>
              <a:sym typeface="Montserrat"/>
            </a:endParaRPr>
          </a:p>
        </p:txBody>
      </p:sp>
      <p:sp>
        <p:nvSpPr>
          <p:cNvPr id="692" name="Google Shape;692;p59"/>
          <p:cNvSpPr txBox="1"/>
          <p:nvPr>
            <p:ph idx="1" type="body"/>
          </p:nvPr>
        </p:nvSpPr>
        <p:spPr>
          <a:xfrm>
            <a:off x="7351325" y="2907750"/>
            <a:ext cx="1746300" cy="1330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Can't send data until E2E path is available</a:t>
            </a:r>
            <a:endParaRPr>
              <a:solidFill>
                <a:srgbClr val="575279"/>
              </a:solidFill>
              <a:latin typeface="Comfortaa"/>
              <a:ea typeface="Comfortaa"/>
              <a:cs typeface="Comfortaa"/>
              <a:sym typeface="Comfortaa"/>
            </a:endParaRPr>
          </a:p>
        </p:txBody>
      </p:sp>
      <p:sp>
        <p:nvSpPr>
          <p:cNvPr id="693" name="Google Shape;693;p59"/>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Nicholas Martin</a:t>
            </a:r>
            <a:endParaRPr sz="900">
              <a:solidFill>
                <a:schemeClr val="dk1"/>
              </a:solidFill>
              <a:latin typeface="Comfortaa"/>
              <a:ea typeface="Comfortaa"/>
              <a:cs typeface="Comfortaa"/>
              <a:sym typeface="Comforta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697" name="Shape 697"/>
        <p:cNvGrpSpPr/>
        <p:nvPr/>
      </p:nvGrpSpPr>
      <p:grpSpPr>
        <a:xfrm>
          <a:off x="0" y="0"/>
          <a:ext cx="0" cy="0"/>
          <a:chOff x="0" y="0"/>
          <a:chExt cx="0" cy="0"/>
        </a:xfrm>
      </p:grpSpPr>
      <p:sp>
        <p:nvSpPr>
          <p:cNvPr id="698" name="Google Shape;698;p60"/>
          <p:cNvSpPr txBox="1"/>
          <p:nvPr>
            <p:ph type="title"/>
          </p:nvPr>
        </p:nvSpPr>
        <p:spPr>
          <a:xfrm>
            <a:off x="311700" y="127500"/>
            <a:ext cx="8520600" cy="503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End-to-End Delivery</a:t>
            </a:r>
            <a:endParaRPr b="1">
              <a:solidFill>
                <a:srgbClr val="28273D"/>
              </a:solidFill>
              <a:latin typeface="Montserrat"/>
              <a:ea typeface="Montserrat"/>
              <a:cs typeface="Montserrat"/>
              <a:sym typeface="Montserrat"/>
            </a:endParaRPr>
          </a:p>
        </p:txBody>
      </p:sp>
      <p:sp>
        <p:nvSpPr>
          <p:cNvPr id="699" name="Google Shape;699;p60"/>
          <p:cNvSpPr/>
          <p:nvPr/>
        </p:nvSpPr>
        <p:spPr>
          <a:xfrm>
            <a:off x="1486763" y="793038"/>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0" name="Google Shape;700;p60"/>
          <p:cNvSpPr/>
          <p:nvPr/>
        </p:nvSpPr>
        <p:spPr>
          <a:xfrm>
            <a:off x="1486763" y="1818038"/>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1" name="Google Shape;701;p60"/>
          <p:cNvSpPr/>
          <p:nvPr/>
        </p:nvSpPr>
        <p:spPr>
          <a:xfrm>
            <a:off x="1486763" y="2843025"/>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2" name="Google Shape;702;p60"/>
          <p:cNvSpPr/>
          <p:nvPr/>
        </p:nvSpPr>
        <p:spPr>
          <a:xfrm>
            <a:off x="1486763" y="3868013"/>
            <a:ext cx="370500" cy="3705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03" name="Google Shape;703;p60"/>
          <p:cNvCxnSpPr>
            <a:stCxn id="699" idx="4"/>
            <a:endCxn id="700" idx="0"/>
          </p:cNvCxnSpPr>
          <p:nvPr/>
        </p:nvCxnSpPr>
        <p:spPr>
          <a:xfrm>
            <a:off x="1672013" y="1163538"/>
            <a:ext cx="0" cy="654600"/>
          </a:xfrm>
          <a:prstGeom prst="straightConnector1">
            <a:avLst/>
          </a:prstGeom>
          <a:noFill/>
          <a:ln cap="flat" cmpd="sng" w="19050">
            <a:solidFill>
              <a:srgbClr val="575279"/>
            </a:solidFill>
            <a:prstDash val="dash"/>
            <a:round/>
            <a:headEnd len="med" w="med" type="none"/>
            <a:tailEnd len="med" w="med" type="none"/>
          </a:ln>
        </p:spPr>
      </p:cxnSp>
      <p:cxnSp>
        <p:nvCxnSpPr>
          <p:cNvPr id="704" name="Google Shape;704;p60"/>
          <p:cNvCxnSpPr>
            <a:stCxn id="700" idx="4"/>
            <a:endCxn id="701" idx="0"/>
          </p:cNvCxnSpPr>
          <p:nvPr/>
        </p:nvCxnSpPr>
        <p:spPr>
          <a:xfrm>
            <a:off x="1672013" y="2188538"/>
            <a:ext cx="0" cy="654600"/>
          </a:xfrm>
          <a:prstGeom prst="straightConnector1">
            <a:avLst/>
          </a:prstGeom>
          <a:noFill/>
          <a:ln cap="flat" cmpd="sng" w="19050">
            <a:solidFill>
              <a:srgbClr val="575279"/>
            </a:solidFill>
            <a:prstDash val="dash"/>
            <a:round/>
            <a:headEnd len="med" w="med" type="none"/>
            <a:tailEnd len="med" w="med" type="none"/>
          </a:ln>
        </p:spPr>
      </p:cxnSp>
      <p:cxnSp>
        <p:nvCxnSpPr>
          <p:cNvPr id="705" name="Google Shape;705;p60"/>
          <p:cNvCxnSpPr>
            <a:stCxn id="701" idx="4"/>
            <a:endCxn id="702" idx="0"/>
          </p:cNvCxnSpPr>
          <p:nvPr/>
        </p:nvCxnSpPr>
        <p:spPr>
          <a:xfrm>
            <a:off x="1672013" y="3213525"/>
            <a:ext cx="0" cy="654600"/>
          </a:xfrm>
          <a:prstGeom prst="straightConnector1">
            <a:avLst/>
          </a:prstGeom>
          <a:noFill/>
          <a:ln cap="flat" cmpd="sng" w="19050">
            <a:solidFill>
              <a:srgbClr val="575279"/>
            </a:solidFill>
            <a:prstDash val="dash"/>
            <a:round/>
            <a:headEnd len="med" w="med" type="none"/>
            <a:tailEnd len="med" w="med" type="none"/>
          </a:ln>
        </p:spPr>
      </p:cxnSp>
      <p:cxnSp>
        <p:nvCxnSpPr>
          <p:cNvPr id="706" name="Google Shape;706;p60"/>
          <p:cNvCxnSpPr/>
          <p:nvPr/>
        </p:nvCxnSpPr>
        <p:spPr>
          <a:xfrm>
            <a:off x="2662613" y="1163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707" name="Google Shape;707;p60"/>
          <p:cNvCxnSpPr/>
          <p:nvPr/>
        </p:nvCxnSpPr>
        <p:spPr>
          <a:xfrm>
            <a:off x="2662613" y="2188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708" name="Google Shape;708;p60"/>
          <p:cNvCxnSpPr/>
          <p:nvPr/>
        </p:nvCxnSpPr>
        <p:spPr>
          <a:xfrm>
            <a:off x="2662613" y="3213525"/>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709" name="Google Shape;709;p60"/>
          <p:cNvCxnSpPr/>
          <p:nvPr/>
        </p:nvCxnSpPr>
        <p:spPr>
          <a:xfrm>
            <a:off x="3653213" y="1163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710" name="Google Shape;710;p60"/>
          <p:cNvCxnSpPr/>
          <p:nvPr/>
        </p:nvCxnSpPr>
        <p:spPr>
          <a:xfrm>
            <a:off x="3653213" y="2188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711" name="Google Shape;711;p60"/>
          <p:cNvCxnSpPr/>
          <p:nvPr/>
        </p:nvCxnSpPr>
        <p:spPr>
          <a:xfrm>
            <a:off x="3653213" y="3213525"/>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712" name="Google Shape;712;p60"/>
          <p:cNvCxnSpPr/>
          <p:nvPr/>
        </p:nvCxnSpPr>
        <p:spPr>
          <a:xfrm>
            <a:off x="4643813" y="1163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713" name="Google Shape;713;p60"/>
          <p:cNvCxnSpPr/>
          <p:nvPr/>
        </p:nvCxnSpPr>
        <p:spPr>
          <a:xfrm>
            <a:off x="4643813" y="2188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714" name="Google Shape;714;p60"/>
          <p:cNvCxnSpPr/>
          <p:nvPr/>
        </p:nvCxnSpPr>
        <p:spPr>
          <a:xfrm>
            <a:off x="4643813" y="3213525"/>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715" name="Google Shape;715;p60"/>
          <p:cNvCxnSpPr/>
          <p:nvPr/>
        </p:nvCxnSpPr>
        <p:spPr>
          <a:xfrm>
            <a:off x="5634413" y="1163538"/>
            <a:ext cx="0" cy="654600"/>
          </a:xfrm>
          <a:prstGeom prst="straightConnector1">
            <a:avLst/>
          </a:prstGeom>
          <a:noFill/>
          <a:ln cap="flat" cmpd="sng" w="19050">
            <a:solidFill>
              <a:srgbClr val="FF0000"/>
            </a:solidFill>
            <a:prstDash val="dash"/>
            <a:round/>
            <a:headEnd len="med" w="med" type="none"/>
            <a:tailEnd len="med" w="med" type="none"/>
          </a:ln>
        </p:spPr>
      </p:cxnSp>
      <p:cxnSp>
        <p:nvCxnSpPr>
          <p:cNvPr id="716" name="Google Shape;716;p60"/>
          <p:cNvCxnSpPr/>
          <p:nvPr/>
        </p:nvCxnSpPr>
        <p:spPr>
          <a:xfrm>
            <a:off x="5634413" y="2188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717" name="Google Shape;717;p60"/>
          <p:cNvCxnSpPr/>
          <p:nvPr/>
        </p:nvCxnSpPr>
        <p:spPr>
          <a:xfrm>
            <a:off x="5634413" y="3213525"/>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718" name="Google Shape;718;p60"/>
          <p:cNvCxnSpPr/>
          <p:nvPr/>
        </p:nvCxnSpPr>
        <p:spPr>
          <a:xfrm>
            <a:off x="6625013" y="1163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719" name="Google Shape;719;p60"/>
          <p:cNvCxnSpPr/>
          <p:nvPr/>
        </p:nvCxnSpPr>
        <p:spPr>
          <a:xfrm>
            <a:off x="6625013" y="2188538"/>
            <a:ext cx="0" cy="654600"/>
          </a:xfrm>
          <a:prstGeom prst="straightConnector1">
            <a:avLst/>
          </a:prstGeom>
          <a:noFill/>
          <a:ln cap="flat" cmpd="sng" w="19050">
            <a:solidFill>
              <a:srgbClr val="188038"/>
            </a:solidFill>
            <a:prstDash val="dash"/>
            <a:round/>
            <a:headEnd len="med" w="med" type="none"/>
            <a:tailEnd len="med" w="med" type="none"/>
          </a:ln>
        </p:spPr>
      </p:cxnSp>
      <p:cxnSp>
        <p:nvCxnSpPr>
          <p:cNvPr id="720" name="Google Shape;720;p60"/>
          <p:cNvCxnSpPr/>
          <p:nvPr/>
        </p:nvCxnSpPr>
        <p:spPr>
          <a:xfrm>
            <a:off x="6625013" y="3213525"/>
            <a:ext cx="0" cy="654600"/>
          </a:xfrm>
          <a:prstGeom prst="straightConnector1">
            <a:avLst/>
          </a:prstGeom>
          <a:noFill/>
          <a:ln cap="flat" cmpd="sng" w="19050">
            <a:solidFill>
              <a:srgbClr val="188038"/>
            </a:solidFill>
            <a:prstDash val="dash"/>
            <a:round/>
            <a:headEnd len="med" w="med" type="none"/>
            <a:tailEnd len="med" w="med" type="none"/>
          </a:ln>
        </p:spPr>
      </p:cxnSp>
      <p:sp>
        <p:nvSpPr>
          <p:cNvPr id="721" name="Google Shape;721;p60"/>
          <p:cNvSpPr/>
          <p:nvPr/>
        </p:nvSpPr>
        <p:spPr>
          <a:xfrm>
            <a:off x="2384738" y="79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722" name="Google Shape;722;p60"/>
          <p:cNvSpPr/>
          <p:nvPr/>
        </p:nvSpPr>
        <p:spPr>
          <a:xfrm>
            <a:off x="2384738" y="1818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723" name="Google Shape;723;p60"/>
          <p:cNvSpPr/>
          <p:nvPr/>
        </p:nvSpPr>
        <p:spPr>
          <a:xfrm>
            <a:off x="3375338" y="1818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724" name="Google Shape;724;p60"/>
          <p:cNvSpPr/>
          <p:nvPr/>
        </p:nvSpPr>
        <p:spPr>
          <a:xfrm>
            <a:off x="3375338" y="284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725" name="Google Shape;725;p60"/>
          <p:cNvSpPr/>
          <p:nvPr/>
        </p:nvSpPr>
        <p:spPr>
          <a:xfrm>
            <a:off x="4365938" y="284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726" name="Google Shape;726;p60"/>
          <p:cNvSpPr/>
          <p:nvPr/>
        </p:nvSpPr>
        <p:spPr>
          <a:xfrm>
            <a:off x="4365938" y="3868013"/>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1</a:t>
            </a:r>
            <a:endParaRPr>
              <a:solidFill>
                <a:srgbClr val="28273D"/>
              </a:solidFill>
            </a:endParaRPr>
          </a:p>
        </p:txBody>
      </p:sp>
      <p:sp>
        <p:nvSpPr>
          <p:cNvPr id="727" name="Google Shape;727;p60"/>
          <p:cNvSpPr/>
          <p:nvPr/>
        </p:nvSpPr>
        <p:spPr>
          <a:xfrm>
            <a:off x="3375338" y="79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2</a:t>
            </a:r>
            <a:endParaRPr>
              <a:solidFill>
                <a:srgbClr val="28273D"/>
              </a:solidFill>
            </a:endParaRPr>
          </a:p>
        </p:txBody>
      </p:sp>
      <p:sp>
        <p:nvSpPr>
          <p:cNvPr id="728" name="Google Shape;728;p60"/>
          <p:cNvSpPr/>
          <p:nvPr/>
        </p:nvSpPr>
        <p:spPr>
          <a:xfrm>
            <a:off x="4365938" y="1818100"/>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2</a:t>
            </a:r>
            <a:endParaRPr>
              <a:solidFill>
                <a:srgbClr val="28273D"/>
              </a:solidFill>
            </a:endParaRPr>
          </a:p>
        </p:txBody>
      </p:sp>
      <p:sp>
        <p:nvSpPr>
          <p:cNvPr id="729" name="Google Shape;729;p60"/>
          <p:cNvSpPr/>
          <p:nvPr/>
        </p:nvSpPr>
        <p:spPr>
          <a:xfrm>
            <a:off x="5356538" y="1818100"/>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2</a:t>
            </a:r>
            <a:endParaRPr>
              <a:solidFill>
                <a:srgbClr val="28273D"/>
              </a:solidFill>
            </a:endParaRPr>
          </a:p>
        </p:txBody>
      </p:sp>
      <p:sp>
        <p:nvSpPr>
          <p:cNvPr id="730" name="Google Shape;730;p60"/>
          <p:cNvSpPr/>
          <p:nvPr/>
        </p:nvSpPr>
        <p:spPr>
          <a:xfrm>
            <a:off x="5356538" y="2843025"/>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2</a:t>
            </a:r>
            <a:endParaRPr>
              <a:solidFill>
                <a:srgbClr val="28273D"/>
              </a:solidFill>
            </a:endParaRPr>
          </a:p>
        </p:txBody>
      </p:sp>
      <p:sp>
        <p:nvSpPr>
          <p:cNvPr id="731" name="Google Shape;731;p60"/>
          <p:cNvSpPr/>
          <p:nvPr/>
        </p:nvSpPr>
        <p:spPr>
          <a:xfrm>
            <a:off x="5356538" y="3867950"/>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2</a:t>
            </a:r>
            <a:endParaRPr>
              <a:solidFill>
                <a:srgbClr val="28273D"/>
              </a:solidFill>
            </a:endParaRPr>
          </a:p>
        </p:txBody>
      </p:sp>
      <p:sp>
        <p:nvSpPr>
          <p:cNvPr id="732" name="Google Shape;732;p60"/>
          <p:cNvSpPr/>
          <p:nvPr/>
        </p:nvSpPr>
        <p:spPr>
          <a:xfrm>
            <a:off x="6347138" y="79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3</a:t>
            </a:r>
            <a:endParaRPr>
              <a:solidFill>
                <a:srgbClr val="28273D"/>
              </a:solidFill>
            </a:endParaRPr>
          </a:p>
        </p:txBody>
      </p:sp>
      <p:cxnSp>
        <p:nvCxnSpPr>
          <p:cNvPr id="733" name="Google Shape;733;p60"/>
          <p:cNvCxnSpPr/>
          <p:nvPr/>
        </p:nvCxnSpPr>
        <p:spPr>
          <a:xfrm>
            <a:off x="2815013" y="116353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734" name="Google Shape;734;p60"/>
          <p:cNvCxnSpPr/>
          <p:nvPr/>
        </p:nvCxnSpPr>
        <p:spPr>
          <a:xfrm>
            <a:off x="2940488" y="1902700"/>
            <a:ext cx="435000" cy="0"/>
          </a:xfrm>
          <a:prstGeom prst="straightConnector1">
            <a:avLst/>
          </a:prstGeom>
          <a:noFill/>
          <a:ln cap="flat" cmpd="sng" w="9525">
            <a:solidFill>
              <a:srgbClr val="188038"/>
            </a:solidFill>
            <a:prstDash val="solid"/>
            <a:round/>
            <a:headEnd len="med" w="med" type="none"/>
            <a:tailEnd len="med" w="med" type="none"/>
          </a:ln>
        </p:spPr>
      </p:cxnSp>
      <p:cxnSp>
        <p:nvCxnSpPr>
          <p:cNvPr id="735" name="Google Shape;735;p60"/>
          <p:cNvCxnSpPr/>
          <p:nvPr/>
        </p:nvCxnSpPr>
        <p:spPr>
          <a:xfrm>
            <a:off x="3805613" y="218853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736" name="Google Shape;736;p60"/>
          <p:cNvCxnSpPr/>
          <p:nvPr/>
        </p:nvCxnSpPr>
        <p:spPr>
          <a:xfrm>
            <a:off x="3931088" y="2927700"/>
            <a:ext cx="435000" cy="0"/>
          </a:xfrm>
          <a:prstGeom prst="straightConnector1">
            <a:avLst/>
          </a:prstGeom>
          <a:noFill/>
          <a:ln cap="flat" cmpd="sng" w="9525">
            <a:solidFill>
              <a:srgbClr val="188038"/>
            </a:solidFill>
            <a:prstDash val="solid"/>
            <a:round/>
            <a:headEnd len="med" w="med" type="none"/>
            <a:tailEnd len="med" w="med" type="none"/>
          </a:ln>
        </p:spPr>
      </p:cxnSp>
      <p:cxnSp>
        <p:nvCxnSpPr>
          <p:cNvPr id="737" name="Google Shape;737;p60"/>
          <p:cNvCxnSpPr/>
          <p:nvPr/>
        </p:nvCxnSpPr>
        <p:spPr>
          <a:xfrm>
            <a:off x="4796213" y="321353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738" name="Google Shape;738;p60"/>
          <p:cNvCxnSpPr/>
          <p:nvPr/>
        </p:nvCxnSpPr>
        <p:spPr>
          <a:xfrm>
            <a:off x="3805613" y="1163538"/>
            <a:ext cx="0" cy="382200"/>
          </a:xfrm>
          <a:prstGeom prst="straightConnector1">
            <a:avLst/>
          </a:prstGeom>
          <a:noFill/>
          <a:ln cap="flat" cmpd="sng" w="9525">
            <a:solidFill>
              <a:srgbClr val="FF0000"/>
            </a:solidFill>
            <a:prstDash val="solid"/>
            <a:round/>
            <a:headEnd len="med" w="med" type="none"/>
            <a:tailEnd len="med" w="med" type="oval"/>
          </a:ln>
        </p:spPr>
      </p:cxnSp>
      <p:sp>
        <p:nvSpPr>
          <p:cNvPr id="739" name="Google Shape;739;p60"/>
          <p:cNvSpPr/>
          <p:nvPr/>
        </p:nvSpPr>
        <p:spPr>
          <a:xfrm>
            <a:off x="4365938" y="79318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2</a:t>
            </a:r>
            <a:endParaRPr>
              <a:solidFill>
                <a:srgbClr val="28273D"/>
              </a:solidFill>
            </a:endParaRPr>
          </a:p>
        </p:txBody>
      </p:sp>
      <p:cxnSp>
        <p:nvCxnSpPr>
          <p:cNvPr id="740" name="Google Shape;740;p60"/>
          <p:cNvCxnSpPr/>
          <p:nvPr/>
        </p:nvCxnSpPr>
        <p:spPr>
          <a:xfrm>
            <a:off x="4796213" y="116353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741" name="Google Shape;741;p60"/>
          <p:cNvCxnSpPr/>
          <p:nvPr/>
        </p:nvCxnSpPr>
        <p:spPr>
          <a:xfrm>
            <a:off x="4921688" y="1902763"/>
            <a:ext cx="435000" cy="0"/>
          </a:xfrm>
          <a:prstGeom prst="straightConnector1">
            <a:avLst/>
          </a:prstGeom>
          <a:noFill/>
          <a:ln cap="flat" cmpd="sng" w="9525">
            <a:solidFill>
              <a:srgbClr val="188038"/>
            </a:solidFill>
            <a:prstDash val="solid"/>
            <a:round/>
            <a:headEnd len="med" w="med" type="none"/>
            <a:tailEnd len="med" w="med" type="none"/>
          </a:ln>
        </p:spPr>
      </p:cxnSp>
      <p:cxnSp>
        <p:nvCxnSpPr>
          <p:cNvPr id="742" name="Google Shape;742;p60"/>
          <p:cNvCxnSpPr/>
          <p:nvPr/>
        </p:nvCxnSpPr>
        <p:spPr>
          <a:xfrm>
            <a:off x="5786813" y="218848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743" name="Google Shape;743;p60"/>
          <p:cNvCxnSpPr/>
          <p:nvPr/>
        </p:nvCxnSpPr>
        <p:spPr>
          <a:xfrm>
            <a:off x="5786813" y="3213538"/>
            <a:ext cx="0" cy="654600"/>
          </a:xfrm>
          <a:prstGeom prst="straightConnector1">
            <a:avLst/>
          </a:prstGeom>
          <a:noFill/>
          <a:ln cap="flat" cmpd="sng" w="9525">
            <a:solidFill>
              <a:srgbClr val="188038"/>
            </a:solidFill>
            <a:prstDash val="solid"/>
            <a:round/>
            <a:headEnd len="med" w="med" type="none"/>
            <a:tailEnd len="med" w="med" type="triangle"/>
          </a:ln>
        </p:spPr>
      </p:cxnSp>
      <p:sp>
        <p:nvSpPr>
          <p:cNvPr id="744" name="Google Shape;744;p60"/>
          <p:cNvSpPr/>
          <p:nvPr/>
        </p:nvSpPr>
        <p:spPr>
          <a:xfrm>
            <a:off x="5356538" y="79318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3</a:t>
            </a:r>
            <a:endParaRPr>
              <a:solidFill>
                <a:srgbClr val="28273D"/>
              </a:solidFill>
            </a:endParaRPr>
          </a:p>
        </p:txBody>
      </p:sp>
      <p:sp>
        <p:nvSpPr>
          <p:cNvPr id="745" name="Google Shape;745;p60"/>
          <p:cNvSpPr/>
          <p:nvPr/>
        </p:nvSpPr>
        <p:spPr>
          <a:xfrm>
            <a:off x="3708713" y="1427163"/>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46" name="Google Shape;746;p60"/>
          <p:cNvCxnSpPr/>
          <p:nvPr/>
        </p:nvCxnSpPr>
        <p:spPr>
          <a:xfrm>
            <a:off x="2815013" y="2188488"/>
            <a:ext cx="0" cy="382200"/>
          </a:xfrm>
          <a:prstGeom prst="straightConnector1">
            <a:avLst/>
          </a:prstGeom>
          <a:noFill/>
          <a:ln cap="flat" cmpd="sng" w="9525">
            <a:solidFill>
              <a:srgbClr val="FF0000"/>
            </a:solidFill>
            <a:prstDash val="solid"/>
            <a:round/>
            <a:headEnd len="med" w="med" type="none"/>
            <a:tailEnd len="med" w="med" type="oval"/>
          </a:ln>
        </p:spPr>
      </p:cxnSp>
      <p:sp>
        <p:nvSpPr>
          <p:cNvPr id="747" name="Google Shape;747;p60"/>
          <p:cNvSpPr/>
          <p:nvPr/>
        </p:nvSpPr>
        <p:spPr>
          <a:xfrm>
            <a:off x="2718113" y="2452113"/>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48" name="Google Shape;748;p60"/>
          <p:cNvCxnSpPr/>
          <p:nvPr/>
        </p:nvCxnSpPr>
        <p:spPr>
          <a:xfrm>
            <a:off x="3805613" y="3213538"/>
            <a:ext cx="0" cy="382200"/>
          </a:xfrm>
          <a:prstGeom prst="straightConnector1">
            <a:avLst/>
          </a:prstGeom>
          <a:noFill/>
          <a:ln cap="flat" cmpd="sng" w="9525">
            <a:solidFill>
              <a:srgbClr val="FF0000"/>
            </a:solidFill>
            <a:prstDash val="solid"/>
            <a:round/>
            <a:headEnd len="med" w="med" type="none"/>
            <a:tailEnd len="med" w="med" type="oval"/>
          </a:ln>
        </p:spPr>
      </p:cxnSp>
      <p:sp>
        <p:nvSpPr>
          <p:cNvPr id="749" name="Google Shape;749;p60"/>
          <p:cNvSpPr/>
          <p:nvPr/>
        </p:nvSpPr>
        <p:spPr>
          <a:xfrm>
            <a:off x="3708713" y="3477163"/>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50" name="Google Shape;750;p60"/>
          <p:cNvCxnSpPr/>
          <p:nvPr/>
        </p:nvCxnSpPr>
        <p:spPr>
          <a:xfrm>
            <a:off x="4796213" y="2188613"/>
            <a:ext cx="0" cy="382200"/>
          </a:xfrm>
          <a:prstGeom prst="straightConnector1">
            <a:avLst/>
          </a:prstGeom>
          <a:noFill/>
          <a:ln cap="flat" cmpd="sng" w="9525">
            <a:solidFill>
              <a:srgbClr val="FF0000"/>
            </a:solidFill>
            <a:prstDash val="solid"/>
            <a:round/>
            <a:headEnd len="med" w="med" type="none"/>
            <a:tailEnd len="med" w="med" type="oval"/>
          </a:ln>
        </p:spPr>
      </p:cxnSp>
      <p:sp>
        <p:nvSpPr>
          <p:cNvPr id="751" name="Google Shape;751;p60"/>
          <p:cNvSpPr/>
          <p:nvPr/>
        </p:nvSpPr>
        <p:spPr>
          <a:xfrm>
            <a:off x="4699313" y="2452238"/>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52" name="Google Shape;752;p60"/>
          <p:cNvCxnSpPr/>
          <p:nvPr/>
        </p:nvCxnSpPr>
        <p:spPr>
          <a:xfrm>
            <a:off x="5786813" y="1163688"/>
            <a:ext cx="0" cy="382200"/>
          </a:xfrm>
          <a:prstGeom prst="straightConnector1">
            <a:avLst/>
          </a:prstGeom>
          <a:noFill/>
          <a:ln cap="flat" cmpd="sng" w="9525">
            <a:solidFill>
              <a:srgbClr val="FF0000"/>
            </a:solidFill>
            <a:prstDash val="solid"/>
            <a:round/>
            <a:headEnd len="med" w="med" type="none"/>
            <a:tailEnd len="med" w="med" type="oval"/>
          </a:ln>
        </p:spPr>
      </p:cxnSp>
      <p:sp>
        <p:nvSpPr>
          <p:cNvPr id="753" name="Google Shape;753;p60"/>
          <p:cNvSpPr/>
          <p:nvPr/>
        </p:nvSpPr>
        <p:spPr>
          <a:xfrm>
            <a:off x="5689913" y="1427313"/>
            <a:ext cx="193800" cy="1938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4" name="Google Shape;754;p60"/>
          <p:cNvSpPr/>
          <p:nvPr/>
        </p:nvSpPr>
        <p:spPr>
          <a:xfrm>
            <a:off x="6347138" y="1818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3</a:t>
            </a:r>
            <a:endParaRPr>
              <a:solidFill>
                <a:srgbClr val="28273D"/>
              </a:solidFill>
            </a:endParaRPr>
          </a:p>
        </p:txBody>
      </p:sp>
      <p:sp>
        <p:nvSpPr>
          <p:cNvPr id="755" name="Google Shape;755;p60"/>
          <p:cNvSpPr/>
          <p:nvPr/>
        </p:nvSpPr>
        <p:spPr>
          <a:xfrm>
            <a:off x="6347138" y="2843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3</a:t>
            </a:r>
            <a:endParaRPr>
              <a:solidFill>
                <a:srgbClr val="28273D"/>
              </a:solidFill>
            </a:endParaRPr>
          </a:p>
        </p:txBody>
      </p:sp>
      <p:sp>
        <p:nvSpPr>
          <p:cNvPr id="756" name="Google Shape;756;p60"/>
          <p:cNvSpPr/>
          <p:nvPr/>
        </p:nvSpPr>
        <p:spPr>
          <a:xfrm>
            <a:off x="6347138" y="3868038"/>
            <a:ext cx="555750" cy="370500"/>
          </a:xfrm>
          <a:prstGeom prst="flowChartProcess">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3</a:t>
            </a:r>
            <a:endParaRPr>
              <a:solidFill>
                <a:srgbClr val="28273D"/>
              </a:solidFill>
            </a:endParaRPr>
          </a:p>
        </p:txBody>
      </p:sp>
      <p:cxnSp>
        <p:nvCxnSpPr>
          <p:cNvPr id="757" name="Google Shape;757;p60"/>
          <p:cNvCxnSpPr/>
          <p:nvPr/>
        </p:nvCxnSpPr>
        <p:spPr>
          <a:xfrm>
            <a:off x="6777413" y="116353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758" name="Google Shape;758;p60"/>
          <p:cNvCxnSpPr/>
          <p:nvPr/>
        </p:nvCxnSpPr>
        <p:spPr>
          <a:xfrm>
            <a:off x="6777413" y="2188488"/>
            <a:ext cx="0" cy="654600"/>
          </a:xfrm>
          <a:prstGeom prst="straightConnector1">
            <a:avLst/>
          </a:prstGeom>
          <a:noFill/>
          <a:ln cap="flat" cmpd="sng" w="9525">
            <a:solidFill>
              <a:srgbClr val="188038"/>
            </a:solidFill>
            <a:prstDash val="solid"/>
            <a:round/>
            <a:headEnd len="med" w="med" type="none"/>
            <a:tailEnd len="med" w="med" type="triangle"/>
          </a:ln>
        </p:spPr>
      </p:cxnSp>
      <p:cxnSp>
        <p:nvCxnSpPr>
          <p:cNvPr id="759" name="Google Shape;759;p60"/>
          <p:cNvCxnSpPr/>
          <p:nvPr/>
        </p:nvCxnSpPr>
        <p:spPr>
          <a:xfrm>
            <a:off x="6777413" y="3213438"/>
            <a:ext cx="0" cy="654600"/>
          </a:xfrm>
          <a:prstGeom prst="straightConnector1">
            <a:avLst/>
          </a:prstGeom>
          <a:noFill/>
          <a:ln cap="flat" cmpd="sng" w="9525">
            <a:solidFill>
              <a:srgbClr val="188038"/>
            </a:solidFill>
            <a:prstDash val="solid"/>
            <a:round/>
            <a:headEnd len="med" w="med" type="none"/>
            <a:tailEnd len="med" w="med" type="triangle"/>
          </a:ln>
        </p:spPr>
      </p:cxnSp>
      <p:sp>
        <p:nvSpPr>
          <p:cNvPr id="760" name="Google Shape;760;p60"/>
          <p:cNvSpPr txBox="1"/>
          <p:nvPr/>
        </p:nvSpPr>
        <p:spPr>
          <a:xfrm>
            <a:off x="441913" y="815235"/>
            <a:ext cx="812700" cy="3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Source</a:t>
            </a:r>
            <a:endParaRPr>
              <a:solidFill>
                <a:srgbClr val="575279"/>
              </a:solidFill>
            </a:endParaRPr>
          </a:p>
        </p:txBody>
      </p:sp>
      <p:sp>
        <p:nvSpPr>
          <p:cNvPr id="761" name="Google Shape;761;p60"/>
          <p:cNvSpPr txBox="1"/>
          <p:nvPr/>
        </p:nvSpPr>
        <p:spPr>
          <a:xfrm>
            <a:off x="312013" y="3890088"/>
            <a:ext cx="1072500" cy="3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Destination</a:t>
            </a:r>
            <a:endParaRPr>
              <a:solidFill>
                <a:srgbClr val="575279"/>
              </a:solidFill>
            </a:endParaRPr>
          </a:p>
        </p:txBody>
      </p:sp>
      <p:cxnSp>
        <p:nvCxnSpPr>
          <p:cNvPr id="762" name="Google Shape;762;p60"/>
          <p:cNvCxnSpPr/>
          <p:nvPr/>
        </p:nvCxnSpPr>
        <p:spPr>
          <a:xfrm>
            <a:off x="2005338" y="4391163"/>
            <a:ext cx="5207100" cy="0"/>
          </a:xfrm>
          <a:prstGeom prst="straightConnector1">
            <a:avLst/>
          </a:prstGeom>
          <a:noFill/>
          <a:ln cap="flat" cmpd="sng" w="9525">
            <a:solidFill>
              <a:srgbClr val="28273D"/>
            </a:solidFill>
            <a:prstDash val="solid"/>
            <a:round/>
            <a:headEnd len="med" w="med" type="none"/>
            <a:tailEnd len="med" w="med" type="none"/>
          </a:ln>
        </p:spPr>
      </p:cxnSp>
      <p:sp>
        <p:nvSpPr>
          <p:cNvPr id="763" name="Google Shape;763;p60"/>
          <p:cNvSpPr txBox="1"/>
          <p:nvPr/>
        </p:nvSpPr>
        <p:spPr>
          <a:xfrm>
            <a:off x="4247088" y="4786063"/>
            <a:ext cx="723600" cy="32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Time</a:t>
            </a:r>
            <a:endParaRPr>
              <a:solidFill>
                <a:srgbClr val="575279"/>
              </a:solidFill>
            </a:endParaRPr>
          </a:p>
        </p:txBody>
      </p:sp>
      <p:pic>
        <p:nvPicPr>
          <p:cNvPr id="764" name="Google Shape;764;p60"/>
          <p:cNvPicPr preferRelativeResize="0"/>
          <p:nvPr/>
        </p:nvPicPr>
        <p:blipFill>
          <a:blip r:embed="rId3">
            <a:alphaModFix/>
          </a:blip>
          <a:stretch>
            <a:fillRect/>
          </a:stretch>
        </p:blipFill>
        <p:spPr>
          <a:xfrm>
            <a:off x="2582425" y="4491587"/>
            <a:ext cx="160386" cy="193800"/>
          </a:xfrm>
          <a:prstGeom prst="rect">
            <a:avLst/>
          </a:prstGeom>
          <a:noFill/>
          <a:ln>
            <a:noFill/>
          </a:ln>
        </p:spPr>
      </p:pic>
      <p:pic>
        <p:nvPicPr>
          <p:cNvPr id="765" name="Google Shape;765;p60"/>
          <p:cNvPicPr preferRelativeResize="0"/>
          <p:nvPr/>
        </p:nvPicPr>
        <p:blipFill>
          <a:blip r:embed="rId4">
            <a:alphaModFix/>
          </a:blip>
          <a:stretch>
            <a:fillRect/>
          </a:stretch>
        </p:blipFill>
        <p:spPr>
          <a:xfrm>
            <a:off x="3573015" y="4488538"/>
            <a:ext cx="160375" cy="199888"/>
          </a:xfrm>
          <a:prstGeom prst="rect">
            <a:avLst/>
          </a:prstGeom>
          <a:noFill/>
          <a:ln>
            <a:noFill/>
          </a:ln>
        </p:spPr>
      </p:pic>
      <p:pic>
        <p:nvPicPr>
          <p:cNvPr id="766" name="Google Shape;766;p60"/>
          <p:cNvPicPr preferRelativeResize="0"/>
          <p:nvPr/>
        </p:nvPicPr>
        <p:blipFill>
          <a:blip r:embed="rId5">
            <a:alphaModFix/>
          </a:blip>
          <a:stretch>
            <a:fillRect/>
          </a:stretch>
        </p:blipFill>
        <p:spPr>
          <a:xfrm>
            <a:off x="4563590" y="4491363"/>
            <a:ext cx="160375" cy="194257"/>
          </a:xfrm>
          <a:prstGeom prst="rect">
            <a:avLst/>
          </a:prstGeom>
          <a:noFill/>
          <a:ln>
            <a:noFill/>
          </a:ln>
        </p:spPr>
      </p:pic>
      <p:pic>
        <p:nvPicPr>
          <p:cNvPr id="767" name="Google Shape;767;p60"/>
          <p:cNvPicPr preferRelativeResize="0"/>
          <p:nvPr/>
        </p:nvPicPr>
        <p:blipFill>
          <a:blip r:embed="rId6">
            <a:alphaModFix/>
          </a:blip>
          <a:stretch>
            <a:fillRect/>
          </a:stretch>
        </p:blipFill>
        <p:spPr>
          <a:xfrm>
            <a:off x="5554163" y="4491600"/>
            <a:ext cx="160375" cy="193786"/>
          </a:xfrm>
          <a:prstGeom prst="rect">
            <a:avLst/>
          </a:prstGeom>
          <a:noFill/>
          <a:ln>
            <a:noFill/>
          </a:ln>
        </p:spPr>
      </p:pic>
      <p:pic>
        <p:nvPicPr>
          <p:cNvPr id="768" name="Google Shape;768;p60"/>
          <p:cNvPicPr preferRelativeResize="0"/>
          <p:nvPr/>
        </p:nvPicPr>
        <p:blipFill>
          <a:blip r:embed="rId7">
            <a:alphaModFix/>
          </a:blip>
          <a:stretch>
            <a:fillRect/>
          </a:stretch>
        </p:blipFill>
        <p:spPr>
          <a:xfrm>
            <a:off x="6544738" y="4494025"/>
            <a:ext cx="160375" cy="188935"/>
          </a:xfrm>
          <a:prstGeom prst="rect">
            <a:avLst/>
          </a:prstGeom>
          <a:noFill/>
          <a:ln>
            <a:noFill/>
          </a:ln>
        </p:spPr>
      </p:pic>
      <p:cxnSp>
        <p:nvCxnSpPr>
          <p:cNvPr id="769" name="Google Shape;769;p60"/>
          <p:cNvCxnSpPr/>
          <p:nvPr/>
        </p:nvCxnSpPr>
        <p:spPr>
          <a:xfrm>
            <a:off x="7557888" y="1051300"/>
            <a:ext cx="0" cy="339000"/>
          </a:xfrm>
          <a:prstGeom prst="straightConnector1">
            <a:avLst/>
          </a:prstGeom>
          <a:noFill/>
          <a:ln cap="flat" cmpd="sng" w="19050">
            <a:solidFill>
              <a:srgbClr val="188038"/>
            </a:solidFill>
            <a:prstDash val="dash"/>
            <a:round/>
            <a:headEnd len="med" w="med" type="none"/>
            <a:tailEnd len="med" w="med" type="none"/>
          </a:ln>
        </p:spPr>
      </p:cxnSp>
      <p:sp>
        <p:nvSpPr>
          <p:cNvPr id="770" name="Google Shape;770;p60"/>
          <p:cNvSpPr txBox="1"/>
          <p:nvPr/>
        </p:nvSpPr>
        <p:spPr>
          <a:xfrm>
            <a:off x="7759488" y="1057598"/>
            <a:ext cx="812700" cy="3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75279"/>
                </a:solidFill>
              </a:rPr>
              <a:t>Link up</a:t>
            </a:r>
            <a:endParaRPr>
              <a:solidFill>
                <a:srgbClr val="575279"/>
              </a:solidFill>
            </a:endParaRPr>
          </a:p>
        </p:txBody>
      </p:sp>
      <p:cxnSp>
        <p:nvCxnSpPr>
          <p:cNvPr id="771" name="Google Shape;771;p60"/>
          <p:cNvCxnSpPr/>
          <p:nvPr/>
        </p:nvCxnSpPr>
        <p:spPr>
          <a:xfrm>
            <a:off x="7557888" y="1591375"/>
            <a:ext cx="0" cy="339000"/>
          </a:xfrm>
          <a:prstGeom prst="straightConnector1">
            <a:avLst/>
          </a:prstGeom>
          <a:noFill/>
          <a:ln cap="flat" cmpd="sng" w="19050">
            <a:solidFill>
              <a:srgbClr val="FF0000"/>
            </a:solidFill>
            <a:prstDash val="dash"/>
            <a:round/>
            <a:headEnd len="med" w="med" type="none"/>
            <a:tailEnd len="med" w="med" type="none"/>
          </a:ln>
        </p:spPr>
      </p:cxnSp>
      <p:sp>
        <p:nvSpPr>
          <p:cNvPr id="772" name="Google Shape;772;p60"/>
          <p:cNvSpPr txBox="1"/>
          <p:nvPr/>
        </p:nvSpPr>
        <p:spPr>
          <a:xfrm>
            <a:off x="7759488" y="1597675"/>
            <a:ext cx="1072500" cy="32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75279"/>
                </a:solidFill>
              </a:rPr>
              <a:t>Link down</a:t>
            </a:r>
            <a:endParaRPr>
              <a:solidFill>
                <a:srgbClr val="575279"/>
              </a:solidFill>
            </a:endParaRPr>
          </a:p>
        </p:txBody>
      </p:sp>
      <p:sp>
        <p:nvSpPr>
          <p:cNvPr id="773" name="Google Shape;773;p60"/>
          <p:cNvSpPr txBox="1"/>
          <p:nvPr>
            <p:ph idx="1" type="body"/>
          </p:nvPr>
        </p:nvSpPr>
        <p:spPr>
          <a:xfrm>
            <a:off x="7337750" y="3157850"/>
            <a:ext cx="1738800" cy="1080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Incremental progress w/o E2E path</a:t>
            </a:r>
            <a:endParaRPr>
              <a:solidFill>
                <a:srgbClr val="575279"/>
              </a:solidFill>
              <a:latin typeface="Comfortaa"/>
              <a:ea typeface="Comfortaa"/>
              <a:cs typeface="Comfortaa"/>
              <a:sym typeface="Comfortaa"/>
            </a:endParaRPr>
          </a:p>
        </p:txBody>
      </p:sp>
      <p:sp>
        <p:nvSpPr>
          <p:cNvPr id="774" name="Google Shape;774;p60"/>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Nicholas Martin</a:t>
            </a:r>
            <a:endParaRPr sz="900">
              <a:solidFill>
                <a:schemeClr val="dk1"/>
              </a:solidFill>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778" name="Shape 778"/>
        <p:cNvGrpSpPr/>
        <p:nvPr/>
      </p:nvGrpSpPr>
      <p:grpSpPr>
        <a:xfrm>
          <a:off x="0" y="0"/>
          <a:ext cx="0" cy="0"/>
          <a:chOff x="0" y="0"/>
          <a:chExt cx="0" cy="0"/>
        </a:xfrm>
      </p:grpSpPr>
      <p:sp>
        <p:nvSpPr>
          <p:cNvPr id="779" name="Google Shape;779;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Delay-Tolerant Networking</a:t>
            </a:r>
            <a:endParaRPr b="1">
              <a:solidFill>
                <a:srgbClr val="28273D"/>
              </a:solidFill>
              <a:latin typeface="Montserrat"/>
              <a:ea typeface="Montserrat"/>
              <a:cs typeface="Montserrat"/>
              <a:sym typeface="Montserrat"/>
            </a:endParaRPr>
          </a:p>
        </p:txBody>
      </p:sp>
      <p:sp>
        <p:nvSpPr>
          <p:cNvPr id="780" name="Google Shape;780;p61"/>
          <p:cNvSpPr txBox="1"/>
          <p:nvPr>
            <p:ph idx="1" type="body"/>
          </p:nvPr>
        </p:nvSpPr>
        <p:spPr>
          <a:xfrm>
            <a:off x="93750" y="1152475"/>
            <a:ext cx="8956500" cy="816000"/>
          </a:xfrm>
          <a:prstGeom prst="rect">
            <a:avLst/>
          </a:prstGeom>
        </p:spPr>
        <p:txBody>
          <a:bodyPr anchorCtr="0" anchor="t" bIns="91425" lIns="91425" spcFirstLastPara="1" rIns="91425" wrap="square" tIns="91425">
            <a:noAutofit/>
          </a:bodyPr>
          <a:lstStyle/>
          <a:p>
            <a:pPr indent="-332105" lvl="0" marL="457200" rtl="0" algn="l">
              <a:spcBef>
                <a:spcPts val="0"/>
              </a:spcBef>
              <a:spcAft>
                <a:spcPts val="0"/>
              </a:spcAft>
              <a:buClr>
                <a:srgbClr val="575279"/>
              </a:buClr>
              <a:buSzPts val="1630"/>
              <a:buFont typeface="Comfortaa"/>
              <a:buChar char="●"/>
            </a:pPr>
            <a:r>
              <a:rPr lang="en" sz="1629">
                <a:solidFill>
                  <a:srgbClr val="575279"/>
                </a:solidFill>
                <a:latin typeface="Comfortaa"/>
                <a:ea typeface="Comfortaa"/>
                <a:cs typeface="Comfortaa"/>
                <a:sym typeface="Comfortaa"/>
              </a:rPr>
              <a:t>Store and </a:t>
            </a:r>
            <a:r>
              <a:rPr lang="en" sz="1629">
                <a:solidFill>
                  <a:srgbClr val="575279"/>
                </a:solidFill>
                <a:latin typeface="Comfortaa"/>
                <a:ea typeface="Comfortaa"/>
                <a:cs typeface="Comfortaa"/>
                <a:sym typeface="Comfortaa"/>
              </a:rPr>
              <a:t>forwarding: </a:t>
            </a:r>
            <a:r>
              <a:rPr lang="en" sz="1629">
                <a:solidFill>
                  <a:srgbClr val="575279"/>
                </a:solidFill>
                <a:latin typeface="Comfortaa"/>
                <a:ea typeface="Comfortaa"/>
                <a:cs typeface="Comfortaa"/>
                <a:sym typeface="Comfortaa"/>
              </a:rPr>
              <a:t>main idea behind delay-tolerant networking (DTN)</a:t>
            </a:r>
            <a:endParaRPr sz="1629">
              <a:solidFill>
                <a:srgbClr val="575279"/>
              </a:solidFill>
              <a:latin typeface="Comfortaa"/>
              <a:ea typeface="Comfortaa"/>
              <a:cs typeface="Comfortaa"/>
              <a:sym typeface="Comfortaa"/>
            </a:endParaRPr>
          </a:p>
          <a:p>
            <a:pPr indent="-332105" lvl="0" marL="457200" rtl="0" algn="l">
              <a:spcBef>
                <a:spcPts val="0"/>
              </a:spcBef>
              <a:spcAft>
                <a:spcPts val="0"/>
              </a:spcAft>
              <a:buClr>
                <a:srgbClr val="575279"/>
              </a:buClr>
              <a:buSzPts val="1630"/>
              <a:buFont typeface="Comfortaa"/>
              <a:buChar char="●"/>
            </a:pPr>
            <a:r>
              <a:rPr lang="en" sz="1629">
                <a:solidFill>
                  <a:srgbClr val="575279"/>
                </a:solidFill>
                <a:latin typeface="Comfortaa"/>
                <a:ea typeface="Comfortaa"/>
                <a:cs typeface="Comfortaa"/>
                <a:sym typeface="Comfortaa"/>
              </a:rPr>
              <a:t>DTN is implemented at the bundle layer, main </a:t>
            </a:r>
            <a:r>
              <a:rPr lang="en" sz="1629">
                <a:solidFill>
                  <a:srgbClr val="575279"/>
                </a:solidFill>
                <a:latin typeface="Comfortaa"/>
                <a:ea typeface="Comfortaa"/>
                <a:cs typeface="Comfortaa"/>
                <a:sym typeface="Comfortaa"/>
              </a:rPr>
              <a:t>protocol</a:t>
            </a:r>
            <a:r>
              <a:rPr lang="en" sz="1629">
                <a:solidFill>
                  <a:srgbClr val="575279"/>
                </a:solidFill>
                <a:latin typeface="Comfortaa"/>
                <a:ea typeface="Comfortaa"/>
                <a:cs typeface="Comfortaa"/>
                <a:sym typeface="Comfortaa"/>
              </a:rPr>
              <a:t> is bundle protocol (BP)</a:t>
            </a:r>
            <a:endParaRPr sz="1629">
              <a:solidFill>
                <a:srgbClr val="575279"/>
              </a:solidFill>
              <a:latin typeface="Comfortaa"/>
              <a:ea typeface="Comfortaa"/>
              <a:cs typeface="Comfortaa"/>
              <a:sym typeface="Comfortaa"/>
            </a:endParaRPr>
          </a:p>
        </p:txBody>
      </p:sp>
      <p:sp>
        <p:nvSpPr>
          <p:cNvPr id="781" name="Google Shape;781;p61"/>
          <p:cNvSpPr/>
          <p:nvPr/>
        </p:nvSpPr>
        <p:spPr>
          <a:xfrm>
            <a:off x="2505838" y="41394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Physical</a:t>
            </a:r>
            <a:endParaRPr sz="1200">
              <a:solidFill>
                <a:srgbClr val="28273D"/>
              </a:solidFill>
            </a:endParaRPr>
          </a:p>
        </p:txBody>
      </p:sp>
      <p:sp>
        <p:nvSpPr>
          <p:cNvPr id="782" name="Google Shape;782;p61"/>
          <p:cNvSpPr/>
          <p:nvPr/>
        </p:nvSpPr>
        <p:spPr>
          <a:xfrm>
            <a:off x="2505838" y="37641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Link</a:t>
            </a:r>
            <a:endParaRPr sz="1200">
              <a:solidFill>
                <a:srgbClr val="28273D"/>
              </a:solidFill>
            </a:endParaRPr>
          </a:p>
        </p:txBody>
      </p:sp>
      <p:sp>
        <p:nvSpPr>
          <p:cNvPr id="783" name="Google Shape;783;p61"/>
          <p:cNvSpPr/>
          <p:nvPr/>
        </p:nvSpPr>
        <p:spPr>
          <a:xfrm>
            <a:off x="2505838" y="33888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Network (IP)</a:t>
            </a:r>
            <a:endParaRPr sz="1200">
              <a:solidFill>
                <a:srgbClr val="28273D"/>
              </a:solidFill>
            </a:endParaRPr>
          </a:p>
        </p:txBody>
      </p:sp>
      <p:sp>
        <p:nvSpPr>
          <p:cNvPr id="784" name="Google Shape;784;p61"/>
          <p:cNvSpPr/>
          <p:nvPr/>
        </p:nvSpPr>
        <p:spPr>
          <a:xfrm>
            <a:off x="2505838" y="30135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Transport (TCP)</a:t>
            </a:r>
            <a:endParaRPr sz="1200">
              <a:solidFill>
                <a:srgbClr val="28273D"/>
              </a:solidFill>
            </a:endParaRPr>
          </a:p>
        </p:txBody>
      </p:sp>
      <p:sp>
        <p:nvSpPr>
          <p:cNvPr id="785" name="Google Shape;785;p61"/>
          <p:cNvSpPr/>
          <p:nvPr/>
        </p:nvSpPr>
        <p:spPr>
          <a:xfrm>
            <a:off x="2505838" y="2263525"/>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Application</a:t>
            </a:r>
            <a:endParaRPr sz="1200">
              <a:solidFill>
                <a:srgbClr val="28273D"/>
              </a:solidFill>
            </a:endParaRPr>
          </a:p>
        </p:txBody>
      </p:sp>
      <p:sp>
        <p:nvSpPr>
          <p:cNvPr id="786" name="Google Shape;786;p61"/>
          <p:cNvSpPr/>
          <p:nvPr/>
        </p:nvSpPr>
        <p:spPr>
          <a:xfrm>
            <a:off x="5346413" y="41394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Physical</a:t>
            </a:r>
            <a:endParaRPr sz="1200">
              <a:solidFill>
                <a:srgbClr val="28273D"/>
              </a:solidFill>
            </a:endParaRPr>
          </a:p>
        </p:txBody>
      </p:sp>
      <p:sp>
        <p:nvSpPr>
          <p:cNvPr id="787" name="Google Shape;787;p61"/>
          <p:cNvSpPr/>
          <p:nvPr/>
        </p:nvSpPr>
        <p:spPr>
          <a:xfrm>
            <a:off x="5346413" y="37641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Link</a:t>
            </a:r>
            <a:endParaRPr sz="1200">
              <a:solidFill>
                <a:srgbClr val="28273D"/>
              </a:solidFill>
            </a:endParaRPr>
          </a:p>
        </p:txBody>
      </p:sp>
      <p:sp>
        <p:nvSpPr>
          <p:cNvPr id="788" name="Google Shape;788;p61"/>
          <p:cNvSpPr/>
          <p:nvPr/>
        </p:nvSpPr>
        <p:spPr>
          <a:xfrm>
            <a:off x="5346413" y="33888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Network</a:t>
            </a:r>
            <a:endParaRPr sz="1200">
              <a:solidFill>
                <a:srgbClr val="28273D"/>
              </a:solidFill>
            </a:endParaRPr>
          </a:p>
        </p:txBody>
      </p:sp>
      <p:sp>
        <p:nvSpPr>
          <p:cNvPr id="789" name="Google Shape;789;p61"/>
          <p:cNvSpPr/>
          <p:nvPr/>
        </p:nvSpPr>
        <p:spPr>
          <a:xfrm>
            <a:off x="5346413" y="30135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Transport</a:t>
            </a:r>
            <a:endParaRPr sz="1200">
              <a:solidFill>
                <a:srgbClr val="28273D"/>
              </a:solidFill>
            </a:endParaRPr>
          </a:p>
        </p:txBody>
      </p:sp>
      <p:sp>
        <p:nvSpPr>
          <p:cNvPr id="790" name="Google Shape;790;p61"/>
          <p:cNvSpPr/>
          <p:nvPr/>
        </p:nvSpPr>
        <p:spPr>
          <a:xfrm>
            <a:off x="5346413" y="2262925"/>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Application</a:t>
            </a:r>
            <a:endParaRPr sz="1200">
              <a:solidFill>
                <a:srgbClr val="28273D"/>
              </a:solidFill>
            </a:endParaRPr>
          </a:p>
        </p:txBody>
      </p:sp>
      <p:sp>
        <p:nvSpPr>
          <p:cNvPr id="791" name="Google Shape;791;p61"/>
          <p:cNvSpPr/>
          <p:nvPr/>
        </p:nvSpPr>
        <p:spPr>
          <a:xfrm>
            <a:off x="5346413" y="2638213"/>
            <a:ext cx="1385400" cy="375300"/>
          </a:xfrm>
          <a:prstGeom prst="rect">
            <a:avLst/>
          </a:prstGeom>
          <a:solidFill>
            <a:srgbClr val="B4637A"/>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Bundle</a:t>
            </a:r>
            <a:endParaRPr b="1" sz="1200">
              <a:solidFill>
                <a:srgbClr val="FFFFFF"/>
              </a:solidFill>
            </a:endParaRPr>
          </a:p>
        </p:txBody>
      </p:sp>
      <p:cxnSp>
        <p:nvCxnSpPr>
          <p:cNvPr id="792" name="Google Shape;792;p61"/>
          <p:cNvCxnSpPr/>
          <p:nvPr/>
        </p:nvCxnSpPr>
        <p:spPr>
          <a:xfrm>
            <a:off x="2268463" y="3388800"/>
            <a:ext cx="0" cy="355500"/>
          </a:xfrm>
          <a:prstGeom prst="straightConnector1">
            <a:avLst/>
          </a:prstGeom>
          <a:noFill/>
          <a:ln cap="flat" cmpd="sng" w="9525">
            <a:solidFill>
              <a:srgbClr val="575279"/>
            </a:solidFill>
            <a:prstDash val="solid"/>
            <a:round/>
            <a:headEnd len="med" w="med" type="none"/>
            <a:tailEnd len="med" w="med" type="none"/>
          </a:ln>
        </p:spPr>
      </p:cxnSp>
      <p:cxnSp>
        <p:nvCxnSpPr>
          <p:cNvPr id="793" name="Google Shape;793;p61"/>
          <p:cNvCxnSpPr/>
          <p:nvPr/>
        </p:nvCxnSpPr>
        <p:spPr>
          <a:xfrm rot="10800000">
            <a:off x="2268463" y="3737088"/>
            <a:ext cx="148800" cy="0"/>
          </a:xfrm>
          <a:prstGeom prst="straightConnector1">
            <a:avLst/>
          </a:prstGeom>
          <a:noFill/>
          <a:ln cap="flat" cmpd="sng" w="9525">
            <a:solidFill>
              <a:srgbClr val="575279"/>
            </a:solidFill>
            <a:prstDash val="solid"/>
            <a:round/>
            <a:headEnd len="med" w="med" type="none"/>
            <a:tailEnd len="med" w="med" type="none"/>
          </a:ln>
        </p:spPr>
      </p:cxnSp>
      <p:cxnSp>
        <p:nvCxnSpPr>
          <p:cNvPr id="794" name="Google Shape;794;p61"/>
          <p:cNvCxnSpPr/>
          <p:nvPr/>
        </p:nvCxnSpPr>
        <p:spPr>
          <a:xfrm rot="10800000">
            <a:off x="2268463" y="3388813"/>
            <a:ext cx="148800" cy="0"/>
          </a:xfrm>
          <a:prstGeom prst="straightConnector1">
            <a:avLst/>
          </a:prstGeom>
          <a:noFill/>
          <a:ln cap="flat" cmpd="sng" w="9525">
            <a:solidFill>
              <a:srgbClr val="575279"/>
            </a:solidFill>
            <a:prstDash val="solid"/>
            <a:round/>
            <a:headEnd len="med" w="med" type="none"/>
            <a:tailEnd len="med" w="med" type="none"/>
          </a:ln>
        </p:spPr>
      </p:cxnSp>
      <p:sp>
        <p:nvSpPr>
          <p:cNvPr id="795" name="Google Shape;795;p61"/>
          <p:cNvSpPr txBox="1"/>
          <p:nvPr/>
        </p:nvSpPr>
        <p:spPr>
          <a:xfrm>
            <a:off x="883063" y="3388825"/>
            <a:ext cx="1385400" cy="375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575279"/>
                </a:solidFill>
              </a:rPr>
              <a:t>Common to all Internet nodes</a:t>
            </a:r>
            <a:endParaRPr>
              <a:solidFill>
                <a:srgbClr val="575279"/>
              </a:solidFill>
            </a:endParaRPr>
          </a:p>
        </p:txBody>
      </p:sp>
      <p:cxnSp>
        <p:nvCxnSpPr>
          <p:cNvPr id="796" name="Google Shape;796;p61"/>
          <p:cNvCxnSpPr/>
          <p:nvPr/>
        </p:nvCxnSpPr>
        <p:spPr>
          <a:xfrm>
            <a:off x="2268463" y="3816338"/>
            <a:ext cx="0" cy="698400"/>
          </a:xfrm>
          <a:prstGeom prst="straightConnector1">
            <a:avLst/>
          </a:prstGeom>
          <a:noFill/>
          <a:ln cap="flat" cmpd="sng" w="9525">
            <a:solidFill>
              <a:srgbClr val="575279"/>
            </a:solidFill>
            <a:prstDash val="solid"/>
            <a:round/>
            <a:headEnd len="med" w="med" type="none"/>
            <a:tailEnd len="med" w="med" type="none"/>
          </a:ln>
        </p:spPr>
      </p:cxnSp>
      <p:cxnSp>
        <p:nvCxnSpPr>
          <p:cNvPr id="797" name="Google Shape;797;p61"/>
          <p:cNvCxnSpPr/>
          <p:nvPr/>
        </p:nvCxnSpPr>
        <p:spPr>
          <a:xfrm rot="10800000">
            <a:off x="2268463" y="3816338"/>
            <a:ext cx="148800" cy="0"/>
          </a:xfrm>
          <a:prstGeom prst="straightConnector1">
            <a:avLst/>
          </a:prstGeom>
          <a:noFill/>
          <a:ln cap="flat" cmpd="sng" w="9525">
            <a:solidFill>
              <a:srgbClr val="575279"/>
            </a:solidFill>
            <a:prstDash val="solid"/>
            <a:round/>
            <a:headEnd len="med" w="med" type="none"/>
            <a:tailEnd len="med" w="med" type="none"/>
          </a:ln>
        </p:spPr>
      </p:cxnSp>
      <p:cxnSp>
        <p:nvCxnSpPr>
          <p:cNvPr id="798" name="Google Shape;798;p61"/>
          <p:cNvCxnSpPr/>
          <p:nvPr/>
        </p:nvCxnSpPr>
        <p:spPr>
          <a:xfrm rot="10800000">
            <a:off x="2268463" y="4514738"/>
            <a:ext cx="148800" cy="0"/>
          </a:xfrm>
          <a:prstGeom prst="straightConnector1">
            <a:avLst/>
          </a:prstGeom>
          <a:noFill/>
          <a:ln cap="flat" cmpd="sng" w="9525">
            <a:solidFill>
              <a:srgbClr val="575279"/>
            </a:solidFill>
            <a:prstDash val="solid"/>
            <a:round/>
            <a:headEnd len="med" w="med" type="none"/>
            <a:tailEnd len="med" w="med" type="none"/>
          </a:ln>
        </p:spPr>
      </p:cxnSp>
      <p:sp>
        <p:nvSpPr>
          <p:cNvPr id="799" name="Google Shape;799;p61"/>
          <p:cNvSpPr txBox="1"/>
          <p:nvPr/>
        </p:nvSpPr>
        <p:spPr>
          <a:xfrm>
            <a:off x="679038" y="3977900"/>
            <a:ext cx="1589400" cy="375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575279"/>
                </a:solidFill>
              </a:rPr>
              <a:t>Specific to each Internet node</a:t>
            </a:r>
            <a:endParaRPr>
              <a:solidFill>
                <a:srgbClr val="575279"/>
              </a:solidFill>
            </a:endParaRPr>
          </a:p>
        </p:txBody>
      </p:sp>
      <p:cxnSp>
        <p:nvCxnSpPr>
          <p:cNvPr id="800" name="Google Shape;800;p61"/>
          <p:cNvCxnSpPr/>
          <p:nvPr/>
        </p:nvCxnSpPr>
        <p:spPr>
          <a:xfrm>
            <a:off x="6994963" y="2638813"/>
            <a:ext cx="0" cy="355500"/>
          </a:xfrm>
          <a:prstGeom prst="straightConnector1">
            <a:avLst/>
          </a:prstGeom>
          <a:noFill/>
          <a:ln cap="flat" cmpd="sng" w="9525">
            <a:solidFill>
              <a:srgbClr val="575279"/>
            </a:solidFill>
            <a:prstDash val="solid"/>
            <a:round/>
            <a:headEnd len="med" w="med" type="none"/>
            <a:tailEnd len="med" w="med" type="none"/>
          </a:ln>
        </p:spPr>
      </p:cxnSp>
      <p:cxnSp>
        <p:nvCxnSpPr>
          <p:cNvPr id="801" name="Google Shape;801;p61"/>
          <p:cNvCxnSpPr/>
          <p:nvPr/>
        </p:nvCxnSpPr>
        <p:spPr>
          <a:xfrm rot="10800000">
            <a:off x="6846163" y="2994325"/>
            <a:ext cx="148800" cy="0"/>
          </a:xfrm>
          <a:prstGeom prst="straightConnector1">
            <a:avLst/>
          </a:prstGeom>
          <a:noFill/>
          <a:ln cap="flat" cmpd="sng" w="9525">
            <a:solidFill>
              <a:srgbClr val="575279"/>
            </a:solidFill>
            <a:prstDash val="solid"/>
            <a:round/>
            <a:headEnd len="med" w="med" type="none"/>
            <a:tailEnd len="med" w="med" type="none"/>
          </a:ln>
        </p:spPr>
      </p:cxnSp>
      <p:cxnSp>
        <p:nvCxnSpPr>
          <p:cNvPr id="802" name="Google Shape;802;p61"/>
          <p:cNvCxnSpPr/>
          <p:nvPr/>
        </p:nvCxnSpPr>
        <p:spPr>
          <a:xfrm rot="10800000">
            <a:off x="6846163" y="2638825"/>
            <a:ext cx="148800" cy="0"/>
          </a:xfrm>
          <a:prstGeom prst="straightConnector1">
            <a:avLst/>
          </a:prstGeom>
          <a:noFill/>
          <a:ln cap="flat" cmpd="sng" w="9525">
            <a:solidFill>
              <a:srgbClr val="575279"/>
            </a:solidFill>
            <a:prstDash val="solid"/>
            <a:round/>
            <a:headEnd len="med" w="med" type="none"/>
            <a:tailEnd len="med" w="med" type="none"/>
          </a:ln>
        </p:spPr>
      </p:cxnSp>
      <p:sp>
        <p:nvSpPr>
          <p:cNvPr id="803" name="Google Shape;803;p61"/>
          <p:cNvSpPr txBox="1"/>
          <p:nvPr/>
        </p:nvSpPr>
        <p:spPr>
          <a:xfrm>
            <a:off x="6994963" y="2628925"/>
            <a:ext cx="1385400" cy="37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75279"/>
                </a:solidFill>
              </a:rPr>
              <a:t>Common to all DTN nodes</a:t>
            </a:r>
            <a:endParaRPr>
              <a:solidFill>
                <a:srgbClr val="575279"/>
              </a:solidFill>
            </a:endParaRPr>
          </a:p>
        </p:txBody>
      </p:sp>
      <p:cxnSp>
        <p:nvCxnSpPr>
          <p:cNvPr id="804" name="Google Shape;804;p61"/>
          <p:cNvCxnSpPr/>
          <p:nvPr/>
        </p:nvCxnSpPr>
        <p:spPr>
          <a:xfrm>
            <a:off x="6994963" y="3023413"/>
            <a:ext cx="0" cy="1480800"/>
          </a:xfrm>
          <a:prstGeom prst="straightConnector1">
            <a:avLst/>
          </a:prstGeom>
          <a:noFill/>
          <a:ln cap="flat" cmpd="sng" w="9525">
            <a:solidFill>
              <a:srgbClr val="575279"/>
            </a:solidFill>
            <a:prstDash val="solid"/>
            <a:round/>
            <a:headEnd len="med" w="med" type="none"/>
            <a:tailEnd len="med" w="med" type="none"/>
          </a:ln>
        </p:spPr>
      </p:cxnSp>
      <p:cxnSp>
        <p:nvCxnSpPr>
          <p:cNvPr id="805" name="Google Shape;805;p61"/>
          <p:cNvCxnSpPr/>
          <p:nvPr/>
        </p:nvCxnSpPr>
        <p:spPr>
          <a:xfrm rot="10800000">
            <a:off x="6846163" y="3023425"/>
            <a:ext cx="148800" cy="0"/>
          </a:xfrm>
          <a:prstGeom prst="straightConnector1">
            <a:avLst/>
          </a:prstGeom>
          <a:noFill/>
          <a:ln cap="flat" cmpd="sng" w="9525">
            <a:solidFill>
              <a:srgbClr val="575279"/>
            </a:solidFill>
            <a:prstDash val="solid"/>
            <a:round/>
            <a:headEnd len="med" w="med" type="none"/>
            <a:tailEnd len="med" w="med" type="none"/>
          </a:ln>
        </p:spPr>
      </p:cxnSp>
      <p:cxnSp>
        <p:nvCxnSpPr>
          <p:cNvPr id="806" name="Google Shape;806;p61"/>
          <p:cNvCxnSpPr/>
          <p:nvPr/>
        </p:nvCxnSpPr>
        <p:spPr>
          <a:xfrm rot="10800000">
            <a:off x="6846163" y="4504225"/>
            <a:ext cx="148800" cy="0"/>
          </a:xfrm>
          <a:prstGeom prst="straightConnector1">
            <a:avLst/>
          </a:prstGeom>
          <a:noFill/>
          <a:ln cap="flat" cmpd="sng" w="9525">
            <a:solidFill>
              <a:srgbClr val="575279"/>
            </a:solidFill>
            <a:prstDash val="solid"/>
            <a:round/>
            <a:headEnd len="med" w="med" type="none"/>
            <a:tailEnd len="med" w="med" type="none"/>
          </a:ln>
        </p:spPr>
      </p:cxnSp>
      <p:sp>
        <p:nvSpPr>
          <p:cNvPr id="807" name="Google Shape;807;p61"/>
          <p:cNvSpPr txBox="1"/>
          <p:nvPr/>
        </p:nvSpPr>
        <p:spPr>
          <a:xfrm>
            <a:off x="6994963" y="3561625"/>
            <a:ext cx="1470000" cy="37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75279"/>
                </a:solidFill>
              </a:rPr>
              <a:t>Specific to each DTN node</a:t>
            </a:r>
            <a:endParaRPr>
              <a:solidFill>
                <a:srgbClr val="575279"/>
              </a:solidFill>
            </a:endParaRPr>
          </a:p>
        </p:txBody>
      </p:sp>
      <p:sp>
        <p:nvSpPr>
          <p:cNvPr id="808" name="Google Shape;808;p61"/>
          <p:cNvSpPr txBox="1"/>
          <p:nvPr/>
        </p:nvSpPr>
        <p:spPr>
          <a:xfrm>
            <a:off x="2403852" y="4514725"/>
            <a:ext cx="15894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Internet Protocols</a:t>
            </a:r>
            <a:endParaRPr>
              <a:solidFill>
                <a:srgbClr val="575279"/>
              </a:solidFill>
            </a:endParaRPr>
          </a:p>
        </p:txBody>
      </p:sp>
      <p:sp>
        <p:nvSpPr>
          <p:cNvPr id="809" name="Google Shape;809;p61"/>
          <p:cNvSpPr txBox="1"/>
          <p:nvPr/>
        </p:nvSpPr>
        <p:spPr>
          <a:xfrm>
            <a:off x="5244427" y="4514725"/>
            <a:ext cx="15894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DTN Protocols</a:t>
            </a:r>
            <a:endParaRPr>
              <a:solidFill>
                <a:srgbClr val="575279"/>
              </a:solidFill>
            </a:endParaRPr>
          </a:p>
        </p:txBody>
      </p:sp>
      <p:sp>
        <p:nvSpPr>
          <p:cNvPr id="810" name="Google Shape;810;p61"/>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Jilei Zou</a:t>
            </a:r>
            <a:endParaRPr sz="900">
              <a:solidFill>
                <a:schemeClr val="dk1"/>
              </a:solidFill>
              <a:latin typeface="Comfortaa"/>
              <a:ea typeface="Comfortaa"/>
              <a:cs typeface="Comfortaa"/>
              <a:sym typeface="Comforta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814" name="Shape 814"/>
        <p:cNvGrpSpPr/>
        <p:nvPr/>
      </p:nvGrpSpPr>
      <p:grpSpPr>
        <a:xfrm>
          <a:off x="0" y="0"/>
          <a:ext cx="0" cy="0"/>
          <a:chOff x="0" y="0"/>
          <a:chExt cx="0" cy="0"/>
        </a:xfrm>
      </p:grpSpPr>
      <p:sp>
        <p:nvSpPr>
          <p:cNvPr id="815" name="Google Shape;815;p62"/>
          <p:cNvSpPr txBox="1"/>
          <p:nvPr>
            <p:ph idx="1" type="body"/>
          </p:nvPr>
        </p:nvSpPr>
        <p:spPr>
          <a:xfrm>
            <a:off x="6178600" y="733300"/>
            <a:ext cx="2844000" cy="74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Internet routers deal with the network layer</a:t>
            </a:r>
            <a:endParaRPr>
              <a:solidFill>
                <a:srgbClr val="575279"/>
              </a:solidFill>
              <a:latin typeface="Comfortaa"/>
              <a:ea typeface="Comfortaa"/>
              <a:cs typeface="Comfortaa"/>
              <a:sym typeface="Comfortaa"/>
            </a:endParaRPr>
          </a:p>
        </p:txBody>
      </p:sp>
      <p:sp>
        <p:nvSpPr>
          <p:cNvPr id="816" name="Google Shape;816;p62"/>
          <p:cNvSpPr txBox="1"/>
          <p:nvPr>
            <p:ph idx="1" type="body"/>
          </p:nvPr>
        </p:nvSpPr>
        <p:spPr>
          <a:xfrm>
            <a:off x="6178604" y="2747600"/>
            <a:ext cx="2711400" cy="74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DTN nodes</a:t>
            </a:r>
            <a:r>
              <a:rPr lang="en">
                <a:solidFill>
                  <a:srgbClr val="575279"/>
                </a:solidFill>
                <a:latin typeface="Comfortaa"/>
                <a:ea typeface="Comfortaa"/>
                <a:cs typeface="Comfortaa"/>
                <a:sym typeface="Comfortaa"/>
              </a:rPr>
              <a:t> deal with the bundle layer</a:t>
            </a:r>
            <a:endParaRPr>
              <a:solidFill>
                <a:srgbClr val="575279"/>
              </a:solidFill>
              <a:latin typeface="Comfortaa"/>
              <a:ea typeface="Comfortaa"/>
              <a:cs typeface="Comfortaa"/>
              <a:sym typeface="Comfortaa"/>
            </a:endParaRPr>
          </a:p>
        </p:txBody>
      </p:sp>
      <p:sp>
        <p:nvSpPr>
          <p:cNvPr id="817" name="Google Shape;817;p62"/>
          <p:cNvSpPr/>
          <p:nvPr/>
        </p:nvSpPr>
        <p:spPr>
          <a:xfrm>
            <a:off x="229709" y="4052456"/>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Physical</a:t>
            </a:r>
            <a:endParaRPr sz="1000">
              <a:solidFill>
                <a:srgbClr val="28273D"/>
              </a:solidFill>
            </a:endParaRPr>
          </a:p>
        </p:txBody>
      </p:sp>
      <p:sp>
        <p:nvSpPr>
          <p:cNvPr id="818" name="Google Shape;818;p62"/>
          <p:cNvSpPr/>
          <p:nvPr/>
        </p:nvSpPr>
        <p:spPr>
          <a:xfrm>
            <a:off x="229709" y="3753203"/>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Link</a:t>
            </a:r>
            <a:endParaRPr sz="1000">
              <a:solidFill>
                <a:srgbClr val="28273D"/>
              </a:solidFill>
            </a:endParaRPr>
          </a:p>
        </p:txBody>
      </p:sp>
      <p:sp>
        <p:nvSpPr>
          <p:cNvPr id="819" name="Google Shape;819;p62"/>
          <p:cNvSpPr/>
          <p:nvPr/>
        </p:nvSpPr>
        <p:spPr>
          <a:xfrm>
            <a:off x="229709" y="3453949"/>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Network</a:t>
            </a:r>
            <a:endParaRPr sz="1000">
              <a:solidFill>
                <a:srgbClr val="28273D"/>
              </a:solidFill>
            </a:endParaRPr>
          </a:p>
        </p:txBody>
      </p:sp>
      <p:sp>
        <p:nvSpPr>
          <p:cNvPr id="820" name="Google Shape;820;p62"/>
          <p:cNvSpPr/>
          <p:nvPr/>
        </p:nvSpPr>
        <p:spPr>
          <a:xfrm>
            <a:off x="229709" y="3154695"/>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Transport</a:t>
            </a:r>
            <a:endParaRPr sz="1000">
              <a:solidFill>
                <a:srgbClr val="28273D"/>
              </a:solidFill>
            </a:endParaRPr>
          </a:p>
        </p:txBody>
      </p:sp>
      <p:sp>
        <p:nvSpPr>
          <p:cNvPr id="821" name="Google Shape;821;p62"/>
          <p:cNvSpPr/>
          <p:nvPr/>
        </p:nvSpPr>
        <p:spPr>
          <a:xfrm>
            <a:off x="229709" y="2556198"/>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Application</a:t>
            </a:r>
            <a:endParaRPr sz="1000">
              <a:solidFill>
                <a:srgbClr val="28273D"/>
              </a:solidFill>
            </a:endParaRPr>
          </a:p>
        </p:txBody>
      </p:sp>
      <p:sp>
        <p:nvSpPr>
          <p:cNvPr id="822" name="Google Shape;822;p62"/>
          <p:cNvSpPr/>
          <p:nvPr/>
        </p:nvSpPr>
        <p:spPr>
          <a:xfrm>
            <a:off x="229694" y="2855448"/>
            <a:ext cx="5752800" cy="299400"/>
          </a:xfrm>
          <a:prstGeom prst="rect">
            <a:avLst/>
          </a:prstGeom>
          <a:solidFill>
            <a:srgbClr val="B4637A"/>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Bundle Protocol</a:t>
            </a:r>
            <a:endParaRPr b="1" sz="1200">
              <a:solidFill>
                <a:srgbClr val="FFFFFF"/>
              </a:solidFill>
            </a:endParaRPr>
          </a:p>
        </p:txBody>
      </p:sp>
      <p:sp>
        <p:nvSpPr>
          <p:cNvPr id="823" name="Google Shape;823;p62"/>
          <p:cNvSpPr/>
          <p:nvPr/>
        </p:nvSpPr>
        <p:spPr>
          <a:xfrm>
            <a:off x="1779109" y="4052456"/>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Physical</a:t>
            </a:r>
            <a:endParaRPr sz="1000">
              <a:solidFill>
                <a:srgbClr val="28273D"/>
              </a:solidFill>
            </a:endParaRPr>
          </a:p>
        </p:txBody>
      </p:sp>
      <p:sp>
        <p:nvSpPr>
          <p:cNvPr id="824" name="Google Shape;824;p62"/>
          <p:cNvSpPr/>
          <p:nvPr/>
        </p:nvSpPr>
        <p:spPr>
          <a:xfrm>
            <a:off x="1779109" y="3753203"/>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Link</a:t>
            </a:r>
            <a:endParaRPr sz="1000">
              <a:solidFill>
                <a:srgbClr val="28273D"/>
              </a:solidFill>
            </a:endParaRPr>
          </a:p>
        </p:txBody>
      </p:sp>
      <p:sp>
        <p:nvSpPr>
          <p:cNvPr id="825" name="Google Shape;825;p62"/>
          <p:cNvSpPr/>
          <p:nvPr/>
        </p:nvSpPr>
        <p:spPr>
          <a:xfrm>
            <a:off x="1779109" y="3453949"/>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Network</a:t>
            </a:r>
            <a:endParaRPr sz="1000">
              <a:solidFill>
                <a:srgbClr val="28273D"/>
              </a:solidFill>
            </a:endParaRPr>
          </a:p>
        </p:txBody>
      </p:sp>
      <p:sp>
        <p:nvSpPr>
          <p:cNvPr id="826" name="Google Shape;826;p62"/>
          <p:cNvSpPr/>
          <p:nvPr/>
        </p:nvSpPr>
        <p:spPr>
          <a:xfrm>
            <a:off x="1779109" y="3154695"/>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Transport</a:t>
            </a:r>
            <a:endParaRPr sz="1000">
              <a:solidFill>
                <a:srgbClr val="28273D"/>
              </a:solidFill>
            </a:endParaRPr>
          </a:p>
        </p:txBody>
      </p:sp>
      <p:sp>
        <p:nvSpPr>
          <p:cNvPr id="827" name="Google Shape;827;p62"/>
          <p:cNvSpPr/>
          <p:nvPr/>
        </p:nvSpPr>
        <p:spPr>
          <a:xfrm>
            <a:off x="3328509" y="4052456"/>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Physical</a:t>
            </a:r>
            <a:endParaRPr sz="1000">
              <a:solidFill>
                <a:srgbClr val="28273D"/>
              </a:solidFill>
            </a:endParaRPr>
          </a:p>
        </p:txBody>
      </p:sp>
      <p:sp>
        <p:nvSpPr>
          <p:cNvPr id="828" name="Google Shape;828;p62"/>
          <p:cNvSpPr/>
          <p:nvPr/>
        </p:nvSpPr>
        <p:spPr>
          <a:xfrm>
            <a:off x="3328509" y="3753203"/>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Link</a:t>
            </a:r>
            <a:endParaRPr sz="1000">
              <a:solidFill>
                <a:srgbClr val="28273D"/>
              </a:solidFill>
            </a:endParaRPr>
          </a:p>
        </p:txBody>
      </p:sp>
      <p:sp>
        <p:nvSpPr>
          <p:cNvPr id="829" name="Google Shape;829;p62"/>
          <p:cNvSpPr/>
          <p:nvPr/>
        </p:nvSpPr>
        <p:spPr>
          <a:xfrm>
            <a:off x="3328509" y="3453949"/>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Network</a:t>
            </a:r>
            <a:endParaRPr sz="1000">
              <a:solidFill>
                <a:srgbClr val="28273D"/>
              </a:solidFill>
            </a:endParaRPr>
          </a:p>
        </p:txBody>
      </p:sp>
      <p:sp>
        <p:nvSpPr>
          <p:cNvPr id="830" name="Google Shape;830;p62"/>
          <p:cNvSpPr/>
          <p:nvPr/>
        </p:nvSpPr>
        <p:spPr>
          <a:xfrm>
            <a:off x="3328509" y="3154695"/>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Transport</a:t>
            </a:r>
            <a:endParaRPr sz="1000">
              <a:solidFill>
                <a:srgbClr val="28273D"/>
              </a:solidFill>
            </a:endParaRPr>
          </a:p>
        </p:txBody>
      </p:sp>
      <p:sp>
        <p:nvSpPr>
          <p:cNvPr id="831" name="Google Shape;831;p62"/>
          <p:cNvSpPr/>
          <p:nvPr/>
        </p:nvSpPr>
        <p:spPr>
          <a:xfrm>
            <a:off x="4877909" y="4052456"/>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Physical</a:t>
            </a:r>
            <a:endParaRPr sz="1000">
              <a:solidFill>
                <a:srgbClr val="28273D"/>
              </a:solidFill>
            </a:endParaRPr>
          </a:p>
        </p:txBody>
      </p:sp>
      <p:sp>
        <p:nvSpPr>
          <p:cNvPr id="832" name="Google Shape;832;p62"/>
          <p:cNvSpPr/>
          <p:nvPr/>
        </p:nvSpPr>
        <p:spPr>
          <a:xfrm>
            <a:off x="4877909" y="3753203"/>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Link</a:t>
            </a:r>
            <a:endParaRPr sz="1000">
              <a:solidFill>
                <a:srgbClr val="28273D"/>
              </a:solidFill>
            </a:endParaRPr>
          </a:p>
        </p:txBody>
      </p:sp>
      <p:sp>
        <p:nvSpPr>
          <p:cNvPr id="833" name="Google Shape;833;p62"/>
          <p:cNvSpPr/>
          <p:nvPr/>
        </p:nvSpPr>
        <p:spPr>
          <a:xfrm>
            <a:off x="4877909" y="3453949"/>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Network</a:t>
            </a:r>
            <a:endParaRPr sz="1000">
              <a:solidFill>
                <a:srgbClr val="28273D"/>
              </a:solidFill>
            </a:endParaRPr>
          </a:p>
        </p:txBody>
      </p:sp>
      <p:sp>
        <p:nvSpPr>
          <p:cNvPr id="834" name="Google Shape;834;p62"/>
          <p:cNvSpPr/>
          <p:nvPr/>
        </p:nvSpPr>
        <p:spPr>
          <a:xfrm>
            <a:off x="4877909" y="3154695"/>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Transport</a:t>
            </a:r>
            <a:endParaRPr sz="1000">
              <a:solidFill>
                <a:srgbClr val="28273D"/>
              </a:solidFill>
            </a:endParaRPr>
          </a:p>
        </p:txBody>
      </p:sp>
      <p:sp>
        <p:nvSpPr>
          <p:cNvPr id="835" name="Google Shape;835;p62"/>
          <p:cNvSpPr/>
          <p:nvPr/>
        </p:nvSpPr>
        <p:spPr>
          <a:xfrm>
            <a:off x="4877909" y="2556198"/>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Application</a:t>
            </a:r>
            <a:endParaRPr sz="1000">
              <a:solidFill>
                <a:srgbClr val="28273D"/>
              </a:solidFill>
            </a:endParaRPr>
          </a:p>
        </p:txBody>
      </p:sp>
      <p:sp>
        <p:nvSpPr>
          <p:cNvPr id="836" name="Google Shape;836;p62"/>
          <p:cNvSpPr/>
          <p:nvPr/>
        </p:nvSpPr>
        <p:spPr>
          <a:xfrm>
            <a:off x="229709" y="1439806"/>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Physical</a:t>
            </a:r>
            <a:endParaRPr sz="1000">
              <a:solidFill>
                <a:srgbClr val="28273D"/>
              </a:solidFill>
            </a:endParaRPr>
          </a:p>
        </p:txBody>
      </p:sp>
      <p:sp>
        <p:nvSpPr>
          <p:cNvPr id="837" name="Google Shape;837;p62"/>
          <p:cNvSpPr/>
          <p:nvPr/>
        </p:nvSpPr>
        <p:spPr>
          <a:xfrm>
            <a:off x="229709" y="1140553"/>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Link</a:t>
            </a:r>
            <a:endParaRPr sz="1000">
              <a:solidFill>
                <a:srgbClr val="28273D"/>
              </a:solidFill>
            </a:endParaRPr>
          </a:p>
        </p:txBody>
      </p:sp>
      <p:sp>
        <p:nvSpPr>
          <p:cNvPr id="838" name="Google Shape;838;p62"/>
          <p:cNvSpPr/>
          <p:nvPr/>
        </p:nvSpPr>
        <p:spPr>
          <a:xfrm>
            <a:off x="229694" y="841298"/>
            <a:ext cx="5752800" cy="299400"/>
          </a:xfrm>
          <a:prstGeom prst="rect">
            <a:avLst/>
          </a:prstGeom>
          <a:solidFill>
            <a:srgbClr val="B4637A"/>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Network (IP)</a:t>
            </a:r>
            <a:endParaRPr b="1" sz="1200">
              <a:solidFill>
                <a:srgbClr val="FFFFFF"/>
              </a:solidFill>
            </a:endParaRPr>
          </a:p>
        </p:txBody>
      </p:sp>
      <p:sp>
        <p:nvSpPr>
          <p:cNvPr id="839" name="Google Shape;839;p62"/>
          <p:cNvSpPr/>
          <p:nvPr/>
        </p:nvSpPr>
        <p:spPr>
          <a:xfrm>
            <a:off x="229709" y="542045"/>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Transport (TCP)</a:t>
            </a:r>
            <a:endParaRPr sz="1000">
              <a:solidFill>
                <a:srgbClr val="28273D"/>
              </a:solidFill>
            </a:endParaRPr>
          </a:p>
        </p:txBody>
      </p:sp>
      <p:sp>
        <p:nvSpPr>
          <p:cNvPr id="840" name="Google Shape;840;p62"/>
          <p:cNvSpPr/>
          <p:nvPr/>
        </p:nvSpPr>
        <p:spPr>
          <a:xfrm>
            <a:off x="229709" y="242798"/>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Application</a:t>
            </a:r>
            <a:endParaRPr sz="1000">
              <a:solidFill>
                <a:srgbClr val="28273D"/>
              </a:solidFill>
            </a:endParaRPr>
          </a:p>
        </p:txBody>
      </p:sp>
      <p:sp>
        <p:nvSpPr>
          <p:cNvPr id="841" name="Google Shape;841;p62"/>
          <p:cNvSpPr/>
          <p:nvPr/>
        </p:nvSpPr>
        <p:spPr>
          <a:xfrm>
            <a:off x="1779109" y="1439806"/>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Physical</a:t>
            </a:r>
            <a:endParaRPr sz="1000">
              <a:solidFill>
                <a:srgbClr val="28273D"/>
              </a:solidFill>
            </a:endParaRPr>
          </a:p>
        </p:txBody>
      </p:sp>
      <p:sp>
        <p:nvSpPr>
          <p:cNvPr id="842" name="Google Shape;842;p62"/>
          <p:cNvSpPr/>
          <p:nvPr/>
        </p:nvSpPr>
        <p:spPr>
          <a:xfrm>
            <a:off x="1779109" y="1140553"/>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Link</a:t>
            </a:r>
            <a:endParaRPr sz="1000">
              <a:solidFill>
                <a:srgbClr val="28273D"/>
              </a:solidFill>
            </a:endParaRPr>
          </a:p>
        </p:txBody>
      </p:sp>
      <p:sp>
        <p:nvSpPr>
          <p:cNvPr id="843" name="Google Shape;843;p62"/>
          <p:cNvSpPr/>
          <p:nvPr/>
        </p:nvSpPr>
        <p:spPr>
          <a:xfrm>
            <a:off x="3328509" y="1439806"/>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Physical</a:t>
            </a:r>
            <a:endParaRPr sz="1000">
              <a:solidFill>
                <a:srgbClr val="28273D"/>
              </a:solidFill>
            </a:endParaRPr>
          </a:p>
        </p:txBody>
      </p:sp>
      <p:sp>
        <p:nvSpPr>
          <p:cNvPr id="844" name="Google Shape;844;p62"/>
          <p:cNvSpPr/>
          <p:nvPr/>
        </p:nvSpPr>
        <p:spPr>
          <a:xfrm>
            <a:off x="3328509" y="1140553"/>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Link</a:t>
            </a:r>
            <a:endParaRPr sz="1000">
              <a:solidFill>
                <a:srgbClr val="28273D"/>
              </a:solidFill>
            </a:endParaRPr>
          </a:p>
        </p:txBody>
      </p:sp>
      <p:sp>
        <p:nvSpPr>
          <p:cNvPr id="845" name="Google Shape;845;p62"/>
          <p:cNvSpPr/>
          <p:nvPr/>
        </p:nvSpPr>
        <p:spPr>
          <a:xfrm>
            <a:off x="4877909" y="1439806"/>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Physical</a:t>
            </a:r>
            <a:endParaRPr sz="1000">
              <a:solidFill>
                <a:srgbClr val="28273D"/>
              </a:solidFill>
            </a:endParaRPr>
          </a:p>
        </p:txBody>
      </p:sp>
      <p:sp>
        <p:nvSpPr>
          <p:cNvPr id="846" name="Google Shape;846;p62"/>
          <p:cNvSpPr/>
          <p:nvPr/>
        </p:nvSpPr>
        <p:spPr>
          <a:xfrm>
            <a:off x="4877909" y="1140553"/>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Link</a:t>
            </a:r>
            <a:endParaRPr sz="1000">
              <a:solidFill>
                <a:srgbClr val="28273D"/>
              </a:solidFill>
            </a:endParaRPr>
          </a:p>
        </p:txBody>
      </p:sp>
      <p:sp>
        <p:nvSpPr>
          <p:cNvPr id="847" name="Google Shape;847;p62"/>
          <p:cNvSpPr/>
          <p:nvPr/>
        </p:nvSpPr>
        <p:spPr>
          <a:xfrm>
            <a:off x="4877909" y="542045"/>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Transport (TCP)</a:t>
            </a:r>
            <a:endParaRPr sz="1000">
              <a:solidFill>
                <a:srgbClr val="28273D"/>
              </a:solidFill>
            </a:endParaRPr>
          </a:p>
        </p:txBody>
      </p:sp>
      <p:sp>
        <p:nvSpPr>
          <p:cNvPr id="848" name="Google Shape;848;p62"/>
          <p:cNvSpPr/>
          <p:nvPr/>
        </p:nvSpPr>
        <p:spPr>
          <a:xfrm>
            <a:off x="4877909" y="242798"/>
            <a:ext cx="1104600" cy="2994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rPr>
              <a:t>Application</a:t>
            </a:r>
            <a:endParaRPr sz="1000">
              <a:solidFill>
                <a:srgbClr val="28273D"/>
              </a:solidFill>
            </a:endParaRPr>
          </a:p>
        </p:txBody>
      </p:sp>
      <p:sp>
        <p:nvSpPr>
          <p:cNvPr id="849" name="Google Shape;849;p62"/>
          <p:cNvSpPr txBox="1"/>
          <p:nvPr/>
        </p:nvSpPr>
        <p:spPr>
          <a:xfrm>
            <a:off x="435650" y="1739052"/>
            <a:ext cx="6927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Host</a:t>
            </a:r>
            <a:endParaRPr>
              <a:solidFill>
                <a:srgbClr val="575279"/>
              </a:solidFill>
            </a:endParaRPr>
          </a:p>
        </p:txBody>
      </p:sp>
      <p:sp>
        <p:nvSpPr>
          <p:cNvPr id="850" name="Google Shape;850;p62"/>
          <p:cNvSpPr txBox="1"/>
          <p:nvPr/>
        </p:nvSpPr>
        <p:spPr>
          <a:xfrm>
            <a:off x="5083850" y="1739052"/>
            <a:ext cx="6927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Host</a:t>
            </a:r>
            <a:endParaRPr>
              <a:solidFill>
                <a:srgbClr val="575279"/>
              </a:solidFill>
            </a:endParaRPr>
          </a:p>
        </p:txBody>
      </p:sp>
      <p:sp>
        <p:nvSpPr>
          <p:cNvPr id="851" name="Google Shape;851;p62"/>
          <p:cNvSpPr txBox="1"/>
          <p:nvPr/>
        </p:nvSpPr>
        <p:spPr>
          <a:xfrm>
            <a:off x="1897150" y="1739052"/>
            <a:ext cx="8685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Router</a:t>
            </a:r>
            <a:endParaRPr>
              <a:solidFill>
                <a:srgbClr val="575279"/>
              </a:solidFill>
            </a:endParaRPr>
          </a:p>
        </p:txBody>
      </p:sp>
      <p:sp>
        <p:nvSpPr>
          <p:cNvPr id="852" name="Google Shape;852;p62"/>
          <p:cNvSpPr txBox="1"/>
          <p:nvPr/>
        </p:nvSpPr>
        <p:spPr>
          <a:xfrm>
            <a:off x="3446550" y="1739052"/>
            <a:ext cx="8685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Router</a:t>
            </a:r>
            <a:endParaRPr>
              <a:solidFill>
                <a:srgbClr val="575279"/>
              </a:solidFill>
            </a:endParaRPr>
          </a:p>
        </p:txBody>
      </p:sp>
      <p:sp>
        <p:nvSpPr>
          <p:cNvPr id="853" name="Google Shape;853;p62"/>
          <p:cNvSpPr txBox="1"/>
          <p:nvPr/>
        </p:nvSpPr>
        <p:spPr>
          <a:xfrm>
            <a:off x="347750" y="4351702"/>
            <a:ext cx="868500" cy="54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Source Node</a:t>
            </a:r>
            <a:endParaRPr>
              <a:solidFill>
                <a:srgbClr val="575279"/>
              </a:solidFill>
            </a:endParaRPr>
          </a:p>
        </p:txBody>
      </p:sp>
      <p:sp>
        <p:nvSpPr>
          <p:cNvPr id="854" name="Google Shape;854;p62"/>
          <p:cNvSpPr txBox="1"/>
          <p:nvPr/>
        </p:nvSpPr>
        <p:spPr>
          <a:xfrm>
            <a:off x="1766500" y="4351702"/>
            <a:ext cx="1129800" cy="54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Forwarding Node</a:t>
            </a:r>
            <a:endParaRPr>
              <a:solidFill>
                <a:srgbClr val="575279"/>
              </a:solidFill>
            </a:endParaRPr>
          </a:p>
        </p:txBody>
      </p:sp>
      <p:sp>
        <p:nvSpPr>
          <p:cNvPr id="855" name="Google Shape;855;p62"/>
          <p:cNvSpPr txBox="1"/>
          <p:nvPr/>
        </p:nvSpPr>
        <p:spPr>
          <a:xfrm>
            <a:off x="3315900" y="4351702"/>
            <a:ext cx="1129800" cy="54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Forwarding Node</a:t>
            </a:r>
            <a:endParaRPr>
              <a:solidFill>
                <a:srgbClr val="575279"/>
              </a:solidFill>
            </a:endParaRPr>
          </a:p>
        </p:txBody>
      </p:sp>
      <p:sp>
        <p:nvSpPr>
          <p:cNvPr id="856" name="Google Shape;856;p62"/>
          <p:cNvSpPr txBox="1"/>
          <p:nvPr/>
        </p:nvSpPr>
        <p:spPr>
          <a:xfrm>
            <a:off x="4865300" y="4351702"/>
            <a:ext cx="1129800" cy="54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Destination Node</a:t>
            </a:r>
            <a:endParaRPr>
              <a:solidFill>
                <a:srgbClr val="575279"/>
              </a:solidFill>
            </a:endParaRPr>
          </a:p>
        </p:txBody>
      </p:sp>
      <p:sp>
        <p:nvSpPr>
          <p:cNvPr id="857" name="Google Shape;857;p62"/>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Jilei Zou</a:t>
            </a:r>
            <a:endParaRPr sz="900">
              <a:solidFill>
                <a:schemeClr val="dk1"/>
              </a:solidFill>
              <a:latin typeface="Comfortaa"/>
              <a:ea typeface="Comfortaa"/>
              <a:cs typeface="Comfortaa"/>
              <a:sym typeface="Comforta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63"/>
          <p:cNvSpPr txBox="1"/>
          <p:nvPr>
            <p:ph type="title"/>
          </p:nvPr>
        </p:nvSpPr>
        <p:spPr>
          <a:xfrm>
            <a:off x="1055850" y="1585500"/>
            <a:ext cx="7032300" cy="197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0"/>
              <a:t>04</a:t>
            </a:r>
            <a:endParaRPr/>
          </a:p>
          <a:p>
            <a:pPr indent="0" lvl="0" marL="0" rtl="0" algn="ctr">
              <a:spcBef>
                <a:spcPts val="0"/>
              </a:spcBef>
              <a:spcAft>
                <a:spcPts val="0"/>
              </a:spcAft>
              <a:buNone/>
            </a:pPr>
            <a:r>
              <a:rPr lang="en"/>
              <a:t>Email Relaying in Space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33" name="Shape 133"/>
        <p:cNvGrpSpPr/>
        <p:nvPr/>
      </p:nvGrpSpPr>
      <p:grpSpPr>
        <a:xfrm>
          <a:off x="0" y="0"/>
          <a:ext cx="0" cy="0"/>
          <a:chOff x="0" y="0"/>
          <a:chExt cx="0" cy="0"/>
        </a:xfrm>
      </p:grpSpPr>
      <p:sp>
        <p:nvSpPr>
          <p:cNvPr id="134" name="Google Shape;134;p28"/>
          <p:cNvSpPr/>
          <p:nvPr/>
        </p:nvSpPr>
        <p:spPr>
          <a:xfrm>
            <a:off x="4957975" y="3618700"/>
            <a:ext cx="2376600" cy="12387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28273D"/>
                </a:solidFill>
              </a:rPr>
              <a:t>5</a:t>
            </a:r>
            <a:r>
              <a:rPr b="1" lang="en" sz="1800">
                <a:solidFill>
                  <a:srgbClr val="28273D"/>
                </a:solidFill>
              </a:rPr>
              <a:t> </a:t>
            </a:r>
            <a:endParaRPr b="1" sz="1800">
              <a:solidFill>
                <a:srgbClr val="28273D"/>
              </a:solidFill>
            </a:endParaRPr>
          </a:p>
          <a:p>
            <a:pPr indent="0" lvl="0" marL="0" rtl="0" algn="ctr">
              <a:spcBef>
                <a:spcPts val="0"/>
              </a:spcBef>
              <a:spcAft>
                <a:spcPts val="0"/>
              </a:spcAft>
              <a:buNone/>
            </a:pPr>
            <a:r>
              <a:rPr b="1" lang="en" sz="1800">
                <a:solidFill>
                  <a:srgbClr val="28273D"/>
                </a:solidFill>
              </a:rPr>
              <a:t>Progress and Plans</a:t>
            </a:r>
            <a:endParaRPr>
              <a:solidFill>
                <a:srgbClr val="28273D"/>
              </a:solidFill>
            </a:endParaRPr>
          </a:p>
        </p:txBody>
      </p:sp>
      <p:sp>
        <p:nvSpPr>
          <p:cNvPr id="135" name="Google Shape;135;p28"/>
          <p:cNvSpPr/>
          <p:nvPr/>
        </p:nvSpPr>
        <p:spPr>
          <a:xfrm>
            <a:off x="1176950" y="3618700"/>
            <a:ext cx="2565000" cy="12387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28273D"/>
                </a:solidFill>
              </a:rPr>
              <a:t>4</a:t>
            </a:r>
            <a:r>
              <a:rPr b="1" lang="en" sz="1800">
                <a:solidFill>
                  <a:srgbClr val="28273D"/>
                </a:solidFill>
              </a:rPr>
              <a:t> </a:t>
            </a:r>
            <a:endParaRPr b="1" sz="1800">
              <a:solidFill>
                <a:srgbClr val="28273D"/>
              </a:solidFill>
            </a:endParaRPr>
          </a:p>
          <a:p>
            <a:pPr indent="0" lvl="0" marL="0" rtl="0" algn="ctr">
              <a:spcBef>
                <a:spcPts val="0"/>
              </a:spcBef>
              <a:spcAft>
                <a:spcPts val="0"/>
              </a:spcAft>
              <a:buNone/>
            </a:pPr>
            <a:r>
              <a:rPr b="1" lang="en" sz="1800">
                <a:solidFill>
                  <a:srgbClr val="28273D"/>
                </a:solidFill>
              </a:rPr>
              <a:t>Email Relaying in Space</a:t>
            </a:r>
            <a:endParaRPr>
              <a:solidFill>
                <a:srgbClr val="28273D"/>
              </a:solidFill>
            </a:endParaRPr>
          </a:p>
        </p:txBody>
      </p:sp>
      <p:sp>
        <p:nvSpPr>
          <p:cNvPr id="136" name="Google Shape;136;p28"/>
          <p:cNvSpPr/>
          <p:nvPr/>
        </p:nvSpPr>
        <p:spPr>
          <a:xfrm>
            <a:off x="6072575" y="1678800"/>
            <a:ext cx="3009900" cy="13287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28273D"/>
                </a:solidFill>
              </a:rPr>
              <a:t>3</a:t>
            </a:r>
            <a:endParaRPr b="1" sz="1800">
              <a:solidFill>
                <a:srgbClr val="28273D"/>
              </a:solidFill>
            </a:endParaRPr>
          </a:p>
          <a:p>
            <a:pPr indent="0" lvl="0" marL="0" rtl="0" algn="ctr">
              <a:spcBef>
                <a:spcPts val="0"/>
              </a:spcBef>
              <a:spcAft>
                <a:spcPts val="0"/>
              </a:spcAft>
              <a:buNone/>
            </a:pPr>
            <a:r>
              <a:rPr b="1" lang="en" sz="1500">
                <a:solidFill>
                  <a:srgbClr val="28273D"/>
                </a:solidFill>
              </a:rPr>
              <a:t>Store and Forward &amp; </a:t>
            </a:r>
            <a:br>
              <a:rPr b="1" lang="en" sz="1500">
                <a:solidFill>
                  <a:srgbClr val="28273D"/>
                </a:solidFill>
              </a:rPr>
            </a:br>
            <a:r>
              <a:rPr b="1" lang="en" sz="1500">
                <a:solidFill>
                  <a:srgbClr val="28273D"/>
                </a:solidFill>
              </a:rPr>
              <a:t>Delay Tolerant Networking</a:t>
            </a:r>
            <a:endParaRPr sz="1100">
              <a:solidFill>
                <a:srgbClr val="28273D"/>
              </a:solidFill>
            </a:endParaRPr>
          </a:p>
        </p:txBody>
      </p:sp>
      <p:sp>
        <p:nvSpPr>
          <p:cNvPr id="137" name="Google Shape;137;p28"/>
          <p:cNvSpPr/>
          <p:nvPr/>
        </p:nvSpPr>
        <p:spPr>
          <a:xfrm>
            <a:off x="2811844" y="1678800"/>
            <a:ext cx="2565000" cy="13287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28273D"/>
                </a:solidFill>
              </a:rPr>
              <a:t>2</a:t>
            </a:r>
            <a:r>
              <a:rPr b="1" lang="en" sz="1800">
                <a:solidFill>
                  <a:srgbClr val="28273D"/>
                </a:solidFill>
              </a:rPr>
              <a:t> </a:t>
            </a:r>
            <a:endParaRPr b="1" sz="1800">
              <a:solidFill>
                <a:srgbClr val="28273D"/>
              </a:solidFill>
            </a:endParaRPr>
          </a:p>
          <a:p>
            <a:pPr indent="0" lvl="0" marL="0" rtl="0" algn="ctr">
              <a:spcBef>
                <a:spcPts val="0"/>
              </a:spcBef>
              <a:spcAft>
                <a:spcPts val="0"/>
              </a:spcAft>
              <a:buNone/>
            </a:pPr>
            <a:r>
              <a:rPr b="1" lang="en">
                <a:solidFill>
                  <a:srgbClr val="28273D"/>
                </a:solidFill>
              </a:rPr>
              <a:t>Traditional IP Suite Doesn’t Work in Space</a:t>
            </a:r>
            <a:endParaRPr>
              <a:solidFill>
                <a:srgbClr val="28273D"/>
              </a:solidFill>
            </a:endParaRPr>
          </a:p>
        </p:txBody>
      </p:sp>
      <p:sp>
        <p:nvSpPr>
          <p:cNvPr id="138" name="Google Shape;138;p28"/>
          <p:cNvSpPr/>
          <p:nvPr/>
        </p:nvSpPr>
        <p:spPr>
          <a:xfrm>
            <a:off x="80431" y="1723800"/>
            <a:ext cx="2376600" cy="12387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28273D"/>
                </a:solidFill>
              </a:rPr>
              <a:t>1</a:t>
            </a:r>
            <a:r>
              <a:rPr b="1" lang="en" sz="1800">
                <a:solidFill>
                  <a:srgbClr val="28273D"/>
                </a:solidFill>
              </a:rPr>
              <a:t> </a:t>
            </a:r>
            <a:endParaRPr b="1" sz="1800">
              <a:solidFill>
                <a:srgbClr val="28273D"/>
              </a:solidFill>
            </a:endParaRPr>
          </a:p>
          <a:p>
            <a:pPr indent="0" lvl="0" marL="0" rtl="0" algn="ctr">
              <a:spcBef>
                <a:spcPts val="0"/>
              </a:spcBef>
              <a:spcAft>
                <a:spcPts val="0"/>
              </a:spcAft>
              <a:buNone/>
            </a:pPr>
            <a:r>
              <a:rPr b="1" lang="en" sz="1800">
                <a:solidFill>
                  <a:srgbClr val="28273D"/>
                </a:solidFill>
              </a:rPr>
              <a:t>How Email Works</a:t>
            </a:r>
            <a:endParaRPr>
              <a:solidFill>
                <a:srgbClr val="28273D"/>
              </a:solidFill>
            </a:endParaRPr>
          </a:p>
        </p:txBody>
      </p:sp>
      <p:sp>
        <p:nvSpPr>
          <p:cNvPr id="139" name="Google Shape;13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28273D"/>
                </a:solidFill>
                <a:latin typeface="Montserrat"/>
                <a:ea typeface="Montserrat"/>
                <a:cs typeface="Montserrat"/>
                <a:sym typeface="Montserrat"/>
              </a:rPr>
              <a:t>Table of Contents</a:t>
            </a:r>
            <a:endParaRPr b="1">
              <a:solidFill>
                <a:srgbClr val="28273D"/>
              </a:solidFill>
              <a:latin typeface="Montserrat"/>
              <a:ea typeface="Montserrat"/>
              <a:cs typeface="Montserrat"/>
              <a:sym typeface="Montserrat"/>
            </a:endParaRPr>
          </a:p>
        </p:txBody>
      </p:sp>
      <p:pic>
        <p:nvPicPr>
          <p:cNvPr id="140" name="Google Shape;140;p28"/>
          <p:cNvPicPr preferRelativeResize="0"/>
          <p:nvPr/>
        </p:nvPicPr>
        <p:blipFill>
          <a:blip r:embed="rId3">
            <a:alphaModFix/>
          </a:blip>
          <a:stretch>
            <a:fillRect/>
          </a:stretch>
        </p:blipFill>
        <p:spPr>
          <a:xfrm>
            <a:off x="3547540" y="1047075"/>
            <a:ext cx="1146772" cy="726249"/>
          </a:xfrm>
          <a:prstGeom prst="rect">
            <a:avLst/>
          </a:prstGeom>
          <a:noFill/>
          <a:ln>
            <a:noFill/>
          </a:ln>
        </p:spPr>
      </p:pic>
      <p:pic>
        <p:nvPicPr>
          <p:cNvPr id="141" name="Google Shape;141;p28"/>
          <p:cNvPicPr preferRelativeResize="0"/>
          <p:nvPr/>
        </p:nvPicPr>
        <p:blipFill>
          <a:blip r:embed="rId3">
            <a:alphaModFix/>
          </a:blip>
          <a:stretch>
            <a:fillRect/>
          </a:stretch>
        </p:blipFill>
        <p:spPr>
          <a:xfrm flipH="1">
            <a:off x="7334565" y="1047075"/>
            <a:ext cx="1146772" cy="726249"/>
          </a:xfrm>
          <a:prstGeom prst="rect">
            <a:avLst/>
          </a:prstGeom>
          <a:noFill/>
          <a:ln>
            <a:noFill/>
          </a:ln>
        </p:spPr>
      </p:pic>
      <p:pic>
        <p:nvPicPr>
          <p:cNvPr id="142" name="Google Shape;142;p28"/>
          <p:cNvPicPr preferRelativeResize="0"/>
          <p:nvPr/>
        </p:nvPicPr>
        <p:blipFill>
          <a:blip r:embed="rId3">
            <a:alphaModFix/>
          </a:blip>
          <a:stretch>
            <a:fillRect/>
          </a:stretch>
        </p:blipFill>
        <p:spPr>
          <a:xfrm>
            <a:off x="1841740" y="3025550"/>
            <a:ext cx="1146772" cy="726249"/>
          </a:xfrm>
          <a:prstGeom prst="rect">
            <a:avLst/>
          </a:prstGeom>
          <a:noFill/>
          <a:ln>
            <a:noFill/>
          </a:ln>
        </p:spPr>
      </p:pic>
      <p:pic>
        <p:nvPicPr>
          <p:cNvPr id="143" name="Google Shape;143;p28"/>
          <p:cNvPicPr preferRelativeResize="0"/>
          <p:nvPr/>
        </p:nvPicPr>
        <p:blipFill>
          <a:blip r:embed="rId4">
            <a:alphaModFix/>
          </a:blip>
          <a:stretch>
            <a:fillRect/>
          </a:stretch>
        </p:blipFill>
        <p:spPr>
          <a:xfrm flipH="1">
            <a:off x="1154578" y="865325"/>
            <a:ext cx="719693" cy="882901"/>
          </a:xfrm>
          <a:prstGeom prst="rect">
            <a:avLst/>
          </a:prstGeom>
          <a:noFill/>
          <a:ln>
            <a:noFill/>
          </a:ln>
        </p:spPr>
      </p:pic>
      <p:pic>
        <p:nvPicPr>
          <p:cNvPr id="144" name="Google Shape;144;p28"/>
          <p:cNvPicPr preferRelativeResize="0"/>
          <p:nvPr/>
        </p:nvPicPr>
        <p:blipFill>
          <a:blip r:embed="rId4">
            <a:alphaModFix/>
          </a:blip>
          <a:stretch>
            <a:fillRect/>
          </a:stretch>
        </p:blipFill>
        <p:spPr>
          <a:xfrm>
            <a:off x="5850268" y="3025550"/>
            <a:ext cx="592006" cy="726250"/>
          </a:xfrm>
          <a:prstGeom prst="rect">
            <a:avLst/>
          </a:prstGeom>
          <a:noFill/>
          <a:ln>
            <a:noFill/>
          </a:ln>
        </p:spPr>
      </p:pic>
      <p:pic>
        <p:nvPicPr>
          <p:cNvPr id="145" name="Google Shape;145;p28"/>
          <p:cNvPicPr preferRelativeResize="0"/>
          <p:nvPr/>
        </p:nvPicPr>
        <p:blipFill>
          <a:blip r:embed="rId5">
            <a:alphaModFix/>
          </a:blip>
          <a:stretch>
            <a:fillRect/>
          </a:stretch>
        </p:blipFill>
        <p:spPr>
          <a:xfrm>
            <a:off x="2487288" y="1991825"/>
            <a:ext cx="294300" cy="294300"/>
          </a:xfrm>
          <a:prstGeom prst="rect">
            <a:avLst/>
          </a:prstGeom>
          <a:noFill/>
          <a:ln>
            <a:noFill/>
          </a:ln>
        </p:spPr>
      </p:pic>
      <p:pic>
        <p:nvPicPr>
          <p:cNvPr id="146" name="Google Shape;146;p28"/>
          <p:cNvPicPr preferRelativeResize="0"/>
          <p:nvPr/>
        </p:nvPicPr>
        <p:blipFill>
          <a:blip r:embed="rId5">
            <a:alphaModFix/>
          </a:blip>
          <a:stretch>
            <a:fillRect/>
          </a:stretch>
        </p:blipFill>
        <p:spPr>
          <a:xfrm rot="-1025204">
            <a:off x="4608750" y="3044237"/>
            <a:ext cx="294300" cy="294300"/>
          </a:xfrm>
          <a:prstGeom prst="rect">
            <a:avLst/>
          </a:prstGeom>
          <a:noFill/>
          <a:ln>
            <a:noFill/>
          </a:ln>
        </p:spPr>
      </p:pic>
      <p:pic>
        <p:nvPicPr>
          <p:cNvPr id="147" name="Google Shape;147;p28"/>
          <p:cNvPicPr preferRelativeResize="0"/>
          <p:nvPr/>
        </p:nvPicPr>
        <p:blipFill>
          <a:blip r:embed="rId5">
            <a:alphaModFix/>
          </a:blip>
          <a:stretch>
            <a:fillRect/>
          </a:stretch>
        </p:blipFill>
        <p:spPr>
          <a:xfrm>
            <a:off x="4167300" y="3928325"/>
            <a:ext cx="294300" cy="294300"/>
          </a:xfrm>
          <a:prstGeom prst="rect">
            <a:avLst/>
          </a:prstGeom>
          <a:noFill/>
          <a:ln>
            <a:noFill/>
          </a:ln>
        </p:spPr>
      </p:pic>
      <p:cxnSp>
        <p:nvCxnSpPr>
          <p:cNvPr id="148" name="Google Shape;148;p28"/>
          <p:cNvCxnSpPr>
            <a:stCxn id="138" idx="6"/>
            <a:endCxn id="137" idx="2"/>
          </p:cNvCxnSpPr>
          <p:nvPr/>
        </p:nvCxnSpPr>
        <p:spPr>
          <a:xfrm>
            <a:off x="2457031" y="2343150"/>
            <a:ext cx="354900" cy="0"/>
          </a:xfrm>
          <a:prstGeom prst="straightConnector1">
            <a:avLst/>
          </a:prstGeom>
          <a:noFill/>
          <a:ln cap="flat" cmpd="sng" w="9525">
            <a:solidFill>
              <a:srgbClr val="575279"/>
            </a:solidFill>
            <a:prstDash val="solid"/>
            <a:round/>
            <a:headEnd len="med" w="med" type="none"/>
            <a:tailEnd len="med" w="med" type="triangle"/>
          </a:ln>
        </p:spPr>
      </p:cxnSp>
      <p:cxnSp>
        <p:nvCxnSpPr>
          <p:cNvPr id="149" name="Google Shape;149;p28"/>
          <p:cNvCxnSpPr>
            <a:stCxn id="137" idx="6"/>
            <a:endCxn id="136" idx="2"/>
          </p:cNvCxnSpPr>
          <p:nvPr/>
        </p:nvCxnSpPr>
        <p:spPr>
          <a:xfrm>
            <a:off x="5376844" y="2343150"/>
            <a:ext cx="695700" cy="0"/>
          </a:xfrm>
          <a:prstGeom prst="straightConnector1">
            <a:avLst/>
          </a:prstGeom>
          <a:noFill/>
          <a:ln cap="flat" cmpd="sng" w="9525">
            <a:solidFill>
              <a:srgbClr val="575279"/>
            </a:solidFill>
            <a:prstDash val="solid"/>
            <a:round/>
            <a:headEnd len="med" w="med" type="none"/>
            <a:tailEnd len="med" w="med" type="triangle"/>
          </a:ln>
        </p:spPr>
      </p:cxnSp>
      <p:cxnSp>
        <p:nvCxnSpPr>
          <p:cNvPr id="150" name="Google Shape;150;p28"/>
          <p:cNvCxnSpPr>
            <a:endCxn id="135" idx="7"/>
          </p:cNvCxnSpPr>
          <p:nvPr/>
        </p:nvCxnSpPr>
        <p:spPr>
          <a:xfrm flipH="1">
            <a:off x="3366314" y="2812803"/>
            <a:ext cx="3144300" cy="987300"/>
          </a:xfrm>
          <a:prstGeom prst="straightConnector1">
            <a:avLst/>
          </a:prstGeom>
          <a:noFill/>
          <a:ln cap="flat" cmpd="sng" w="9525">
            <a:solidFill>
              <a:srgbClr val="575279"/>
            </a:solidFill>
            <a:prstDash val="solid"/>
            <a:round/>
            <a:headEnd len="med" w="med" type="none"/>
            <a:tailEnd len="med" w="med" type="triangle"/>
          </a:ln>
        </p:spPr>
      </p:cxnSp>
      <p:pic>
        <p:nvPicPr>
          <p:cNvPr id="151" name="Google Shape;151;p28"/>
          <p:cNvPicPr preferRelativeResize="0"/>
          <p:nvPr/>
        </p:nvPicPr>
        <p:blipFill>
          <a:blip r:embed="rId5">
            <a:alphaModFix/>
          </a:blip>
          <a:stretch>
            <a:fillRect/>
          </a:stretch>
        </p:blipFill>
        <p:spPr>
          <a:xfrm>
            <a:off x="5577550" y="1991825"/>
            <a:ext cx="294300" cy="294300"/>
          </a:xfrm>
          <a:prstGeom prst="rect">
            <a:avLst/>
          </a:prstGeom>
          <a:noFill/>
          <a:ln>
            <a:noFill/>
          </a:ln>
        </p:spPr>
      </p:pic>
      <p:cxnSp>
        <p:nvCxnSpPr>
          <p:cNvPr id="152" name="Google Shape;152;p28"/>
          <p:cNvCxnSpPr>
            <a:stCxn id="135" idx="6"/>
            <a:endCxn id="134" idx="2"/>
          </p:cNvCxnSpPr>
          <p:nvPr/>
        </p:nvCxnSpPr>
        <p:spPr>
          <a:xfrm>
            <a:off x="3741950" y="4238050"/>
            <a:ext cx="1215900" cy="0"/>
          </a:xfrm>
          <a:prstGeom prst="straightConnector1">
            <a:avLst/>
          </a:prstGeom>
          <a:noFill/>
          <a:ln cap="flat" cmpd="sng" w="9525">
            <a:solidFill>
              <a:srgbClr val="575279"/>
            </a:solidFill>
            <a:prstDash val="solid"/>
            <a:round/>
            <a:headEnd len="med" w="med" type="none"/>
            <a:tailEnd len="med" w="med" type="triangle"/>
          </a:ln>
        </p:spPr>
      </p:cxnSp>
      <p:sp>
        <p:nvSpPr>
          <p:cNvPr id="153" name="Google Shape;153;p28"/>
          <p:cNvSpPr txBox="1"/>
          <p:nvPr/>
        </p:nvSpPr>
        <p:spPr>
          <a:xfrm>
            <a:off x="7963350" y="4857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Brian Contreras</a:t>
            </a:r>
            <a:endParaRPr sz="900">
              <a:solidFill>
                <a:schemeClr val="dk1"/>
              </a:solidFill>
              <a:latin typeface="Comfortaa"/>
              <a:ea typeface="Comfortaa"/>
              <a:cs typeface="Comfortaa"/>
              <a:sym typeface="Comforta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866" name="Shape 866"/>
        <p:cNvGrpSpPr/>
        <p:nvPr/>
      </p:nvGrpSpPr>
      <p:grpSpPr>
        <a:xfrm>
          <a:off x="0" y="0"/>
          <a:ext cx="0" cy="0"/>
          <a:chOff x="0" y="0"/>
          <a:chExt cx="0" cy="0"/>
        </a:xfrm>
      </p:grpSpPr>
      <p:sp>
        <p:nvSpPr>
          <p:cNvPr id="867" name="Google Shape;86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Don't Replace TCP/IP Where It Still Works</a:t>
            </a:r>
            <a:endParaRPr b="1">
              <a:solidFill>
                <a:srgbClr val="28273D"/>
              </a:solidFill>
              <a:latin typeface="Montserrat"/>
              <a:ea typeface="Montserrat"/>
              <a:cs typeface="Montserrat"/>
              <a:sym typeface="Montserrat"/>
            </a:endParaRPr>
          </a:p>
        </p:txBody>
      </p:sp>
      <p:sp>
        <p:nvSpPr>
          <p:cNvPr id="868" name="Google Shape;868;p64"/>
          <p:cNvSpPr txBox="1"/>
          <p:nvPr>
            <p:ph idx="1" type="body"/>
          </p:nvPr>
        </p:nvSpPr>
        <p:spPr>
          <a:xfrm>
            <a:off x="311700" y="1152475"/>
            <a:ext cx="862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5279"/>
                </a:solidFill>
                <a:latin typeface="Comfortaa"/>
                <a:ea typeface="Comfortaa"/>
                <a:cs typeface="Comfortaa"/>
                <a:sym typeface="Comfortaa"/>
              </a:rPr>
              <a:t>These are all true, locally, on the Moon or on Mars:</a:t>
            </a:r>
            <a:endParaRPr>
              <a:solidFill>
                <a:srgbClr val="575279"/>
              </a:solidFill>
              <a:latin typeface="Comfortaa"/>
              <a:ea typeface="Comfortaa"/>
              <a:cs typeface="Comfortaa"/>
              <a:sym typeface="Comfortaa"/>
            </a:endParaRPr>
          </a:p>
          <a:p>
            <a:pPr indent="-342900" lvl="0" marL="457200" rtl="0" algn="l">
              <a:spcBef>
                <a:spcPts val="1200"/>
              </a:spcBef>
              <a:spcAft>
                <a:spcPts val="0"/>
              </a:spcAft>
              <a:buClr>
                <a:srgbClr val="575279"/>
              </a:buClr>
              <a:buSzPts val="1800"/>
              <a:buFont typeface="Comfortaa"/>
              <a:buChar char="●"/>
            </a:pPr>
            <a:r>
              <a:rPr lang="en" sz="1800">
                <a:solidFill>
                  <a:srgbClr val="575279"/>
                </a:solidFill>
                <a:latin typeface="Comfortaa"/>
                <a:ea typeface="Comfortaa"/>
                <a:cs typeface="Comfortaa"/>
                <a:sym typeface="Comfortaa"/>
              </a:rPr>
              <a:t>Continuous E2E path between source and destination throughout a communication session</a:t>
            </a:r>
            <a:endParaRPr sz="1800">
              <a:solidFill>
                <a:srgbClr val="575279"/>
              </a:solidFill>
              <a:latin typeface="Comfortaa"/>
              <a:ea typeface="Comfortaa"/>
              <a:cs typeface="Comfortaa"/>
              <a:sym typeface="Comfortaa"/>
            </a:endParaRPr>
          </a:p>
          <a:p>
            <a:pPr indent="-342900" lvl="0" marL="457200" rtl="0" algn="l">
              <a:spcBef>
                <a:spcPts val="0"/>
              </a:spcBef>
              <a:spcAft>
                <a:spcPts val="0"/>
              </a:spcAft>
              <a:buClr>
                <a:srgbClr val="575279"/>
              </a:buClr>
              <a:buSzPts val="1800"/>
              <a:buFont typeface="Comfortaa"/>
              <a:buChar char="●"/>
            </a:pPr>
            <a:r>
              <a:rPr lang="en" sz="1800">
                <a:solidFill>
                  <a:srgbClr val="575279"/>
                </a:solidFill>
                <a:latin typeface="Comfortaa"/>
                <a:ea typeface="Comfortaa"/>
                <a:cs typeface="Comfortaa"/>
                <a:sym typeface="Comfortaa"/>
              </a:rPr>
              <a:t>Networks have short delays</a:t>
            </a:r>
            <a:endParaRPr sz="1800">
              <a:solidFill>
                <a:srgbClr val="575279"/>
              </a:solidFill>
              <a:latin typeface="Comfortaa"/>
              <a:ea typeface="Comfortaa"/>
              <a:cs typeface="Comfortaa"/>
              <a:sym typeface="Comfortaa"/>
            </a:endParaRPr>
          </a:p>
          <a:p>
            <a:pPr indent="-342900" lvl="0" marL="457200" rtl="0" algn="l">
              <a:spcBef>
                <a:spcPts val="0"/>
              </a:spcBef>
              <a:spcAft>
                <a:spcPts val="0"/>
              </a:spcAft>
              <a:buClr>
                <a:srgbClr val="575279"/>
              </a:buClr>
              <a:buSzPts val="1800"/>
              <a:buFont typeface="Comfortaa"/>
              <a:buChar char="●"/>
            </a:pPr>
            <a:r>
              <a:rPr lang="en" sz="1800">
                <a:solidFill>
                  <a:srgbClr val="575279"/>
                </a:solidFill>
                <a:latin typeface="Comfortaa"/>
                <a:ea typeface="Comfortaa"/>
                <a:cs typeface="Comfortaa"/>
                <a:sym typeface="Comfortaa"/>
              </a:rPr>
              <a:t>Retransmissions based on feedback from receivers is effective for repairing errors</a:t>
            </a:r>
            <a:endParaRPr sz="1800">
              <a:solidFill>
                <a:srgbClr val="575279"/>
              </a:solidFill>
              <a:latin typeface="Comfortaa"/>
              <a:ea typeface="Comfortaa"/>
              <a:cs typeface="Comfortaa"/>
              <a:sym typeface="Comfortaa"/>
            </a:endParaRPr>
          </a:p>
          <a:p>
            <a:pPr indent="-342900" lvl="0" marL="457200" rtl="0" algn="l">
              <a:spcBef>
                <a:spcPts val="0"/>
              </a:spcBef>
              <a:spcAft>
                <a:spcPts val="0"/>
              </a:spcAft>
              <a:buClr>
                <a:srgbClr val="575279"/>
              </a:buClr>
              <a:buSzPts val="1800"/>
              <a:buFont typeface="Comfortaa"/>
              <a:buChar char="●"/>
            </a:pPr>
            <a:r>
              <a:rPr lang="en" sz="1800">
                <a:solidFill>
                  <a:srgbClr val="575279"/>
                </a:solidFill>
                <a:latin typeface="Comfortaa"/>
                <a:ea typeface="Comfortaa"/>
                <a:cs typeface="Comfortaa"/>
                <a:sym typeface="Comfortaa"/>
              </a:rPr>
              <a:t>E2E loss is small</a:t>
            </a:r>
            <a:endParaRPr sz="1800">
              <a:solidFill>
                <a:srgbClr val="575279"/>
              </a:solidFill>
              <a:latin typeface="Comfortaa"/>
              <a:ea typeface="Comfortaa"/>
              <a:cs typeface="Comfortaa"/>
              <a:sym typeface="Comfortaa"/>
            </a:endParaRPr>
          </a:p>
          <a:p>
            <a:pPr indent="-342900" lvl="0" marL="457200" rtl="0" algn="l">
              <a:spcBef>
                <a:spcPts val="0"/>
              </a:spcBef>
              <a:spcAft>
                <a:spcPts val="0"/>
              </a:spcAft>
              <a:buClr>
                <a:srgbClr val="575279"/>
              </a:buClr>
              <a:buSzPts val="1800"/>
              <a:buFont typeface="Comfortaa"/>
              <a:buChar char="●"/>
            </a:pPr>
            <a:r>
              <a:rPr lang="en" sz="1800">
                <a:solidFill>
                  <a:srgbClr val="575279"/>
                </a:solidFill>
                <a:latin typeface="Comfortaa"/>
                <a:ea typeface="Comfortaa"/>
                <a:cs typeface="Comfortaa"/>
                <a:sym typeface="Comfortaa"/>
              </a:rPr>
              <a:t>Application layer doesn't worry about communication performance</a:t>
            </a:r>
            <a:endParaRPr sz="1800">
              <a:solidFill>
                <a:srgbClr val="575279"/>
              </a:solidFill>
              <a:latin typeface="Comfortaa"/>
              <a:ea typeface="Comfortaa"/>
              <a:cs typeface="Comfortaa"/>
              <a:sym typeface="Comfortaa"/>
            </a:endParaRPr>
          </a:p>
        </p:txBody>
      </p:sp>
      <p:sp>
        <p:nvSpPr>
          <p:cNvPr id="869" name="Google Shape;869;p64"/>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873" name="Shape 873"/>
        <p:cNvGrpSpPr/>
        <p:nvPr/>
      </p:nvGrpSpPr>
      <p:grpSpPr>
        <a:xfrm>
          <a:off x="0" y="0"/>
          <a:ext cx="0" cy="0"/>
          <a:chOff x="0" y="0"/>
          <a:chExt cx="0" cy="0"/>
        </a:xfrm>
      </p:grpSpPr>
      <p:sp>
        <p:nvSpPr>
          <p:cNvPr id="874" name="Google Shape;874;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Solar System Internet</a:t>
            </a:r>
            <a:endParaRPr b="1">
              <a:solidFill>
                <a:srgbClr val="28273D"/>
              </a:solidFill>
              <a:latin typeface="Montserrat"/>
              <a:ea typeface="Montserrat"/>
              <a:cs typeface="Montserrat"/>
              <a:sym typeface="Montserrat"/>
            </a:endParaRPr>
          </a:p>
        </p:txBody>
      </p:sp>
      <p:sp>
        <p:nvSpPr>
          <p:cNvPr id="875" name="Google Shape;875;p65"/>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"Worlds" of IP networks connected via BP</a:t>
            </a:r>
            <a:endParaRPr>
              <a:solidFill>
                <a:srgbClr val="575279"/>
              </a:solidFill>
              <a:latin typeface="Comfortaa"/>
              <a:ea typeface="Comfortaa"/>
              <a:cs typeface="Comfortaa"/>
              <a:sym typeface="Comfortaa"/>
            </a:endParaRPr>
          </a:p>
        </p:txBody>
      </p:sp>
      <p:sp>
        <p:nvSpPr>
          <p:cNvPr id="876" name="Google Shape;876;p65"/>
          <p:cNvSpPr/>
          <p:nvPr/>
        </p:nvSpPr>
        <p:spPr>
          <a:xfrm>
            <a:off x="1601775" y="3755175"/>
            <a:ext cx="1447956" cy="1113804"/>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Earth Internet</a:t>
            </a:r>
            <a:endParaRPr>
              <a:solidFill>
                <a:srgbClr val="28273D"/>
              </a:solidFill>
            </a:endParaRPr>
          </a:p>
        </p:txBody>
      </p:sp>
      <p:sp>
        <p:nvSpPr>
          <p:cNvPr id="877" name="Google Shape;877;p65"/>
          <p:cNvSpPr/>
          <p:nvPr/>
        </p:nvSpPr>
        <p:spPr>
          <a:xfrm>
            <a:off x="2443625" y="1718175"/>
            <a:ext cx="1447956" cy="1113804"/>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Lunar Internet</a:t>
            </a:r>
            <a:endParaRPr>
              <a:solidFill>
                <a:srgbClr val="28273D"/>
              </a:solidFill>
            </a:endParaRPr>
          </a:p>
        </p:txBody>
      </p:sp>
      <p:sp>
        <p:nvSpPr>
          <p:cNvPr id="878" name="Google Shape;878;p65"/>
          <p:cNvSpPr/>
          <p:nvPr/>
        </p:nvSpPr>
        <p:spPr>
          <a:xfrm>
            <a:off x="7008950" y="2831975"/>
            <a:ext cx="1447956" cy="1113804"/>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Mars Internet</a:t>
            </a:r>
            <a:endParaRPr>
              <a:solidFill>
                <a:srgbClr val="28273D"/>
              </a:solidFill>
            </a:endParaRPr>
          </a:p>
        </p:txBody>
      </p:sp>
      <p:cxnSp>
        <p:nvCxnSpPr>
          <p:cNvPr id="879" name="Google Shape;879;p65"/>
          <p:cNvCxnSpPr>
            <a:stCxn id="876" idx="0"/>
            <a:endCxn id="877" idx="1"/>
          </p:cNvCxnSpPr>
          <p:nvPr/>
        </p:nvCxnSpPr>
        <p:spPr>
          <a:xfrm flipH="1" rot="10800000">
            <a:off x="3048524" y="2830677"/>
            <a:ext cx="119100" cy="1481400"/>
          </a:xfrm>
          <a:prstGeom prst="straightConnector1">
            <a:avLst/>
          </a:prstGeom>
          <a:noFill/>
          <a:ln cap="flat" cmpd="sng" w="9525">
            <a:solidFill>
              <a:srgbClr val="575279"/>
            </a:solidFill>
            <a:prstDash val="solid"/>
            <a:round/>
            <a:headEnd len="med" w="med" type="stealth"/>
            <a:tailEnd len="med" w="med" type="stealth"/>
          </a:ln>
        </p:spPr>
      </p:cxnSp>
      <p:cxnSp>
        <p:nvCxnSpPr>
          <p:cNvPr id="880" name="Google Shape;880;p65"/>
          <p:cNvCxnSpPr>
            <a:stCxn id="876" idx="0"/>
            <a:endCxn id="878" idx="2"/>
          </p:cNvCxnSpPr>
          <p:nvPr/>
        </p:nvCxnSpPr>
        <p:spPr>
          <a:xfrm flipH="1" rot="10800000">
            <a:off x="3048524" y="3388977"/>
            <a:ext cx="3964800" cy="923100"/>
          </a:xfrm>
          <a:prstGeom prst="straightConnector1">
            <a:avLst/>
          </a:prstGeom>
          <a:noFill/>
          <a:ln cap="flat" cmpd="sng" w="9525">
            <a:solidFill>
              <a:srgbClr val="575279"/>
            </a:solidFill>
            <a:prstDash val="solid"/>
            <a:round/>
            <a:headEnd len="med" w="med" type="stealth"/>
            <a:tailEnd len="med" w="med" type="stealth"/>
          </a:ln>
        </p:spPr>
      </p:cxnSp>
      <p:cxnSp>
        <p:nvCxnSpPr>
          <p:cNvPr id="881" name="Google Shape;881;p65"/>
          <p:cNvCxnSpPr>
            <a:stCxn id="877" idx="1"/>
            <a:endCxn id="878" idx="2"/>
          </p:cNvCxnSpPr>
          <p:nvPr/>
        </p:nvCxnSpPr>
        <p:spPr>
          <a:xfrm>
            <a:off x="3167603" y="2830793"/>
            <a:ext cx="3845700" cy="558000"/>
          </a:xfrm>
          <a:prstGeom prst="straightConnector1">
            <a:avLst/>
          </a:prstGeom>
          <a:noFill/>
          <a:ln cap="flat" cmpd="sng" w="9525">
            <a:solidFill>
              <a:srgbClr val="575279"/>
            </a:solidFill>
            <a:prstDash val="solid"/>
            <a:round/>
            <a:headEnd len="med" w="med" type="stealth"/>
            <a:tailEnd len="med" w="med" type="stealth"/>
          </a:ln>
        </p:spPr>
      </p:cxnSp>
      <p:sp>
        <p:nvSpPr>
          <p:cNvPr id="882" name="Google Shape;882;p65"/>
          <p:cNvSpPr txBox="1"/>
          <p:nvPr/>
        </p:nvSpPr>
        <p:spPr>
          <a:xfrm>
            <a:off x="4625050" y="2641375"/>
            <a:ext cx="45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575279"/>
                </a:solidFill>
              </a:rPr>
              <a:t>BP</a:t>
            </a:r>
            <a:endParaRPr sz="1600">
              <a:solidFill>
                <a:srgbClr val="575279"/>
              </a:solidFill>
            </a:endParaRPr>
          </a:p>
        </p:txBody>
      </p:sp>
      <p:sp>
        <p:nvSpPr>
          <p:cNvPr id="883" name="Google Shape;883;p65"/>
          <p:cNvSpPr txBox="1"/>
          <p:nvPr/>
        </p:nvSpPr>
        <p:spPr>
          <a:xfrm>
            <a:off x="4862300" y="3945775"/>
            <a:ext cx="45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575279"/>
                </a:solidFill>
              </a:rPr>
              <a:t>BP</a:t>
            </a:r>
            <a:endParaRPr sz="1600">
              <a:solidFill>
                <a:srgbClr val="575279"/>
              </a:solidFill>
            </a:endParaRPr>
          </a:p>
        </p:txBody>
      </p:sp>
      <p:sp>
        <p:nvSpPr>
          <p:cNvPr id="884" name="Google Shape;884;p65"/>
          <p:cNvSpPr txBox="1"/>
          <p:nvPr/>
        </p:nvSpPr>
        <p:spPr>
          <a:xfrm>
            <a:off x="2443625" y="3107875"/>
            <a:ext cx="45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575279"/>
                </a:solidFill>
              </a:rPr>
              <a:t>BP</a:t>
            </a:r>
            <a:endParaRPr sz="1600">
              <a:solidFill>
                <a:srgbClr val="575279"/>
              </a:solidFill>
            </a:endParaRPr>
          </a:p>
        </p:txBody>
      </p:sp>
      <p:sp>
        <p:nvSpPr>
          <p:cNvPr id="885" name="Google Shape;885;p65"/>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889" name="Shape 889"/>
        <p:cNvGrpSpPr/>
        <p:nvPr/>
      </p:nvGrpSpPr>
      <p:grpSpPr>
        <a:xfrm>
          <a:off x="0" y="0"/>
          <a:ext cx="0" cy="0"/>
          <a:chOff x="0" y="0"/>
          <a:chExt cx="0" cy="0"/>
        </a:xfrm>
      </p:grpSpPr>
      <p:sp>
        <p:nvSpPr>
          <p:cNvPr id="890" name="Google Shape;89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Mailing Example Revisited</a:t>
            </a:r>
            <a:endParaRPr b="1">
              <a:solidFill>
                <a:srgbClr val="28273D"/>
              </a:solidFill>
              <a:latin typeface="Montserrat"/>
              <a:ea typeface="Montserrat"/>
              <a:cs typeface="Montserrat"/>
              <a:sym typeface="Montserrat"/>
            </a:endParaRPr>
          </a:p>
        </p:txBody>
      </p:sp>
      <p:sp>
        <p:nvSpPr>
          <p:cNvPr id="891" name="Google Shape;891;p66"/>
          <p:cNvSpPr/>
          <p:nvPr/>
        </p:nvSpPr>
        <p:spPr>
          <a:xfrm>
            <a:off x="128175" y="361145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Alice's MUA</a:t>
            </a:r>
            <a:endParaRPr>
              <a:solidFill>
                <a:srgbClr val="28273D"/>
              </a:solidFill>
            </a:endParaRPr>
          </a:p>
        </p:txBody>
      </p:sp>
      <p:sp>
        <p:nvSpPr>
          <p:cNvPr id="892" name="Google Shape;892;p66"/>
          <p:cNvSpPr/>
          <p:nvPr/>
        </p:nvSpPr>
        <p:spPr>
          <a:xfrm>
            <a:off x="2624925" y="3611450"/>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a:t>
            </a:r>
            <a:endParaRPr>
              <a:solidFill>
                <a:srgbClr val="28273D"/>
              </a:solidFill>
            </a:endParaRPr>
          </a:p>
        </p:txBody>
      </p:sp>
      <p:cxnSp>
        <p:nvCxnSpPr>
          <p:cNvPr id="893" name="Google Shape;893;p66"/>
          <p:cNvCxnSpPr>
            <a:stCxn id="891" idx="3"/>
            <a:endCxn id="892" idx="1"/>
          </p:cNvCxnSpPr>
          <p:nvPr/>
        </p:nvCxnSpPr>
        <p:spPr>
          <a:xfrm>
            <a:off x="1380075" y="3919100"/>
            <a:ext cx="1245000" cy="0"/>
          </a:xfrm>
          <a:prstGeom prst="straightConnector1">
            <a:avLst/>
          </a:prstGeom>
          <a:noFill/>
          <a:ln cap="flat" cmpd="sng" w="9525">
            <a:solidFill>
              <a:srgbClr val="575279"/>
            </a:solidFill>
            <a:prstDash val="solid"/>
            <a:round/>
            <a:headEnd len="med" w="med" type="none"/>
            <a:tailEnd len="med" w="med" type="triangle"/>
          </a:ln>
        </p:spPr>
      </p:cxnSp>
      <p:sp>
        <p:nvSpPr>
          <p:cNvPr id="894" name="Google Shape;894;p66"/>
          <p:cNvSpPr txBox="1"/>
          <p:nvPr/>
        </p:nvSpPr>
        <p:spPr>
          <a:xfrm>
            <a:off x="1437600" y="3471575"/>
            <a:ext cx="1129800" cy="41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Submission</a:t>
            </a:r>
            <a:endParaRPr sz="1200">
              <a:solidFill>
                <a:srgbClr val="575279"/>
              </a:solidFill>
            </a:endParaRPr>
          </a:p>
        </p:txBody>
      </p:sp>
      <p:sp>
        <p:nvSpPr>
          <p:cNvPr id="895" name="Google Shape;895;p66"/>
          <p:cNvSpPr txBox="1"/>
          <p:nvPr/>
        </p:nvSpPr>
        <p:spPr>
          <a:xfrm>
            <a:off x="2162925" y="4226750"/>
            <a:ext cx="21759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5279"/>
                </a:solidFill>
              </a:rPr>
              <a:t>example.com mail server</a:t>
            </a:r>
            <a:endParaRPr>
              <a:solidFill>
                <a:srgbClr val="575279"/>
              </a:solidFill>
            </a:endParaRPr>
          </a:p>
        </p:txBody>
      </p:sp>
      <p:sp>
        <p:nvSpPr>
          <p:cNvPr id="896" name="Google Shape;896;p66"/>
          <p:cNvSpPr/>
          <p:nvPr/>
        </p:nvSpPr>
        <p:spPr>
          <a:xfrm>
            <a:off x="2624925" y="2996150"/>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MTA</a:t>
            </a:r>
            <a:endParaRPr>
              <a:solidFill>
                <a:srgbClr val="28273D"/>
              </a:solidFill>
            </a:endParaRPr>
          </a:p>
        </p:txBody>
      </p:sp>
      <p:cxnSp>
        <p:nvCxnSpPr>
          <p:cNvPr id="897" name="Google Shape;897;p66"/>
          <p:cNvCxnSpPr/>
          <p:nvPr/>
        </p:nvCxnSpPr>
        <p:spPr>
          <a:xfrm rot="10800000">
            <a:off x="3648225" y="3303800"/>
            <a:ext cx="0" cy="615300"/>
          </a:xfrm>
          <a:prstGeom prst="straightConnector1">
            <a:avLst/>
          </a:prstGeom>
          <a:noFill/>
          <a:ln cap="flat" cmpd="sng" w="9525">
            <a:solidFill>
              <a:srgbClr val="575279"/>
            </a:solidFill>
            <a:prstDash val="dot"/>
            <a:round/>
            <a:headEnd len="med" w="med" type="none"/>
            <a:tailEnd len="med" w="med" type="triangle"/>
          </a:ln>
        </p:spPr>
      </p:cxnSp>
      <p:sp>
        <p:nvSpPr>
          <p:cNvPr id="898" name="Google Shape;898;p66"/>
          <p:cNvSpPr txBox="1"/>
          <p:nvPr/>
        </p:nvSpPr>
        <p:spPr>
          <a:xfrm>
            <a:off x="4418325" y="3139400"/>
            <a:ext cx="441000" cy="47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575279"/>
                </a:solidFill>
              </a:rPr>
              <a:t>?</a:t>
            </a:r>
            <a:endParaRPr b="1" sz="1800">
              <a:solidFill>
                <a:srgbClr val="575279"/>
              </a:solidFill>
            </a:endParaRPr>
          </a:p>
        </p:txBody>
      </p:sp>
      <p:sp>
        <p:nvSpPr>
          <p:cNvPr id="899" name="Google Shape;899;p66"/>
          <p:cNvSpPr txBox="1"/>
          <p:nvPr>
            <p:ph idx="1" type="body"/>
          </p:nvPr>
        </p:nvSpPr>
        <p:spPr>
          <a:xfrm>
            <a:off x="311700" y="11524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56949F"/>
                </a:solidFill>
                <a:latin typeface="Comfortaa"/>
                <a:ea typeface="Comfortaa"/>
                <a:cs typeface="Comfortaa"/>
                <a:sym typeface="Comfortaa"/>
              </a:rPr>
              <a:t>alice@example.com</a:t>
            </a:r>
            <a:r>
              <a:rPr lang="en">
                <a:solidFill>
                  <a:srgbClr val="575279"/>
                </a:solidFill>
                <a:latin typeface="Comfortaa"/>
                <a:ea typeface="Comfortaa"/>
                <a:cs typeface="Comfortaa"/>
                <a:sym typeface="Comfortaa"/>
              </a:rPr>
              <a:t> to </a:t>
            </a:r>
            <a:r>
              <a:rPr lang="en">
                <a:solidFill>
                  <a:srgbClr val="56949F"/>
                </a:solidFill>
                <a:latin typeface="Comfortaa"/>
                <a:ea typeface="Comfortaa"/>
                <a:cs typeface="Comfortaa"/>
                <a:sym typeface="Comfortaa"/>
              </a:rPr>
              <a:t>bob@example.mars </a:t>
            </a:r>
            <a:endParaRPr>
              <a:solidFill>
                <a:srgbClr val="56949F"/>
              </a:solidFill>
              <a:latin typeface="Comfortaa"/>
              <a:ea typeface="Comfortaa"/>
              <a:cs typeface="Comfortaa"/>
              <a:sym typeface="Comfortaa"/>
            </a:endParaRPr>
          </a:p>
        </p:txBody>
      </p:sp>
      <p:cxnSp>
        <p:nvCxnSpPr>
          <p:cNvPr id="900" name="Google Shape;900;p66"/>
          <p:cNvCxnSpPr>
            <a:stCxn id="898" idx="3"/>
            <a:endCxn id="901" idx="1"/>
          </p:cNvCxnSpPr>
          <p:nvPr/>
        </p:nvCxnSpPr>
        <p:spPr>
          <a:xfrm>
            <a:off x="4859325" y="3375500"/>
            <a:ext cx="541500" cy="0"/>
          </a:xfrm>
          <a:prstGeom prst="straightConnector1">
            <a:avLst/>
          </a:prstGeom>
          <a:noFill/>
          <a:ln cap="flat" cmpd="sng" w="9525">
            <a:solidFill>
              <a:srgbClr val="575279"/>
            </a:solidFill>
            <a:prstDash val="solid"/>
            <a:round/>
            <a:headEnd len="med" w="med" type="none"/>
            <a:tailEnd len="med" w="med" type="triangle"/>
          </a:ln>
        </p:spPr>
      </p:cxnSp>
      <p:sp>
        <p:nvSpPr>
          <p:cNvPr id="902" name="Google Shape;902;p66"/>
          <p:cNvSpPr txBox="1"/>
          <p:nvPr/>
        </p:nvSpPr>
        <p:spPr>
          <a:xfrm>
            <a:off x="4873125" y="4226750"/>
            <a:ext cx="23073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5279"/>
                </a:solidFill>
              </a:rPr>
              <a:t>example.mars mail server</a:t>
            </a:r>
            <a:endParaRPr>
              <a:solidFill>
                <a:srgbClr val="575279"/>
              </a:solidFill>
            </a:endParaRPr>
          </a:p>
        </p:txBody>
      </p:sp>
      <p:sp>
        <p:nvSpPr>
          <p:cNvPr id="903" name="Google Shape;903;p66"/>
          <p:cNvSpPr txBox="1"/>
          <p:nvPr/>
        </p:nvSpPr>
        <p:spPr>
          <a:xfrm>
            <a:off x="4272525" y="2810600"/>
            <a:ext cx="7326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5279"/>
                </a:solidFill>
              </a:rPr>
              <a:t>Relay</a:t>
            </a:r>
            <a:endParaRPr>
              <a:solidFill>
                <a:srgbClr val="575279"/>
              </a:solidFill>
            </a:endParaRPr>
          </a:p>
        </p:txBody>
      </p:sp>
      <p:sp>
        <p:nvSpPr>
          <p:cNvPr id="904" name="Google Shape;904;p66"/>
          <p:cNvSpPr/>
          <p:nvPr/>
        </p:nvSpPr>
        <p:spPr>
          <a:xfrm>
            <a:off x="2624925" y="2380838"/>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MDA</a:t>
            </a:r>
            <a:endParaRPr>
              <a:solidFill>
                <a:srgbClr val="28273D"/>
              </a:solidFill>
            </a:endParaRPr>
          </a:p>
        </p:txBody>
      </p:sp>
      <p:sp>
        <p:nvSpPr>
          <p:cNvPr id="905" name="Google Shape;905;p66"/>
          <p:cNvSpPr/>
          <p:nvPr/>
        </p:nvSpPr>
        <p:spPr>
          <a:xfrm>
            <a:off x="2624925" y="176581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t>
            </a:r>
            <a:endParaRPr>
              <a:solidFill>
                <a:srgbClr val="28273D"/>
              </a:solidFill>
            </a:endParaRPr>
          </a:p>
        </p:txBody>
      </p:sp>
      <p:sp>
        <p:nvSpPr>
          <p:cNvPr id="906" name="Google Shape;906;p66"/>
          <p:cNvSpPr/>
          <p:nvPr/>
        </p:nvSpPr>
        <p:spPr>
          <a:xfrm>
            <a:off x="5400825" y="3611725"/>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a:t>
            </a:r>
            <a:endParaRPr>
              <a:solidFill>
                <a:srgbClr val="28273D"/>
              </a:solidFill>
            </a:endParaRPr>
          </a:p>
        </p:txBody>
      </p:sp>
      <p:sp>
        <p:nvSpPr>
          <p:cNvPr id="907" name="Google Shape;907;p66"/>
          <p:cNvSpPr/>
          <p:nvPr/>
        </p:nvSpPr>
        <p:spPr>
          <a:xfrm>
            <a:off x="5400825" y="2996425"/>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MTA</a:t>
            </a:r>
            <a:endParaRPr>
              <a:solidFill>
                <a:srgbClr val="28273D"/>
              </a:solidFill>
            </a:endParaRPr>
          </a:p>
        </p:txBody>
      </p:sp>
      <p:sp>
        <p:nvSpPr>
          <p:cNvPr id="908" name="Google Shape;908;p66"/>
          <p:cNvSpPr/>
          <p:nvPr/>
        </p:nvSpPr>
        <p:spPr>
          <a:xfrm>
            <a:off x="5400825" y="238111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MDA</a:t>
            </a:r>
            <a:endParaRPr>
              <a:solidFill>
                <a:srgbClr val="28273D"/>
              </a:solidFill>
            </a:endParaRPr>
          </a:p>
        </p:txBody>
      </p:sp>
      <p:sp>
        <p:nvSpPr>
          <p:cNvPr id="909" name="Google Shape;909;p66"/>
          <p:cNvSpPr/>
          <p:nvPr/>
        </p:nvSpPr>
        <p:spPr>
          <a:xfrm>
            <a:off x="5400825" y="1766088"/>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t>
            </a:r>
            <a:endParaRPr>
              <a:solidFill>
                <a:srgbClr val="28273D"/>
              </a:solidFill>
            </a:endParaRPr>
          </a:p>
        </p:txBody>
      </p:sp>
      <p:cxnSp>
        <p:nvCxnSpPr>
          <p:cNvPr id="910" name="Google Shape;910;p66"/>
          <p:cNvCxnSpPr/>
          <p:nvPr/>
        </p:nvCxnSpPr>
        <p:spPr>
          <a:xfrm>
            <a:off x="3876825" y="3369150"/>
            <a:ext cx="541500" cy="0"/>
          </a:xfrm>
          <a:prstGeom prst="straightConnector1">
            <a:avLst/>
          </a:prstGeom>
          <a:noFill/>
          <a:ln cap="flat" cmpd="sng" w="9525">
            <a:solidFill>
              <a:srgbClr val="575279"/>
            </a:solidFill>
            <a:prstDash val="solid"/>
            <a:round/>
            <a:headEnd len="med" w="med" type="none"/>
            <a:tailEnd len="med" w="med" type="none"/>
          </a:ln>
        </p:spPr>
      </p:cxnSp>
      <p:cxnSp>
        <p:nvCxnSpPr>
          <p:cNvPr id="911" name="Google Shape;911;p66"/>
          <p:cNvCxnSpPr/>
          <p:nvPr/>
        </p:nvCxnSpPr>
        <p:spPr>
          <a:xfrm>
            <a:off x="119075" y="4683125"/>
            <a:ext cx="4215900" cy="0"/>
          </a:xfrm>
          <a:prstGeom prst="straightConnector1">
            <a:avLst/>
          </a:prstGeom>
          <a:noFill/>
          <a:ln cap="flat" cmpd="sng" w="9525">
            <a:solidFill>
              <a:srgbClr val="575279"/>
            </a:solidFill>
            <a:prstDash val="solid"/>
            <a:round/>
            <a:headEnd len="med" w="med" type="none"/>
            <a:tailEnd len="med" w="med" type="none"/>
          </a:ln>
        </p:spPr>
      </p:cxnSp>
      <p:cxnSp>
        <p:nvCxnSpPr>
          <p:cNvPr id="912" name="Google Shape;912;p66"/>
          <p:cNvCxnSpPr/>
          <p:nvPr/>
        </p:nvCxnSpPr>
        <p:spPr>
          <a:xfrm rot="10800000">
            <a:off x="4329550" y="4583825"/>
            <a:ext cx="0" cy="97500"/>
          </a:xfrm>
          <a:prstGeom prst="straightConnector1">
            <a:avLst/>
          </a:prstGeom>
          <a:noFill/>
          <a:ln cap="flat" cmpd="sng" w="9525">
            <a:solidFill>
              <a:srgbClr val="575279"/>
            </a:solidFill>
            <a:prstDash val="solid"/>
            <a:round/>
            <a:headEnd len="med" w="med" type="none"/>
            <a:tailEnd len="med" w="med" type="none"/>
          </a:ln>
        </p:spPr>
      </p:cxnSp>
      <p:cxnSp>
        <p:nvCxnSpPr>
          <p:cNvPr id="913" name="Google Shape;913;p66"/>
          <p:cNvCxnSpPr/>
          <p:nvPr/>
        </p:nvCxnSpPr>
        <p:spPr>
          <a:xfrm rot="10800000">
            <a:off x="128175" y="4583825"/>
            <a:ext cx="0" cy="97500"/>
          </a:xfrm>
          <a:prstGeom prst="straightConnector1">
            <a:avLst/>
          </a:prstGeom>
          <a:noFill/>
          <a:ln cap="flat" cmpd="sng" w="9525">
            <a:solidFill>
              <a:srgbClr val="575279"/>
            </a:solidFill>
            <a:prstDash val="solid"/>
            <a:round/>
            <a:headEnd len="med" w="med" type="none"/>
            <a:tailEnd len="med" w="med" type="none"/>
          </a:ln>
        </p:spPr>
      </p:cxnSp>
      <p:sp>
        <p:nvSpPr>
          <p:cNvPr id="914" name="Google Shape;914;p66"/>
          <p:cNvSpPr txBox="1"/>
          <p:nvPr/>
        </p:nvSpPr>
        <p:spPr>
          <a:xfrm>
            <a:off x="1662125" y="4683125"/>
            <a:ext cx="11298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5279"/>
                </a:solidFill>
              </a:rPr>
              <a:t>On Earth</a:t>
            </a:r>
            <a:endParaRPr>
              <a:solidFill>
                <a:srgbClr val="575279"/>
              </a:solidFill>
            </a:endParaRPr>
          </a:p>
          <a:p>
            <a:pPr indent="0" lvl="0" marL="0" rtl="0" algn="l">
              <a:spcBef>
                <a:spcPts val="0"/>
              </a:spcBef>
              <a:spcAft>
                <a:spcPts val="0"/>
              </a:spcAft>
              <a:buNone/>
            </a:pPr>
            <a:r>
              <a:t/>
            </a:r>
            <a:endParaRPr>
              <a:solidFill>
                <a:srgbClr val="575279"/>
              </a:solidFill>
            </a:endParaRPr>
          </a:p>
        </p:txBody>
      </p:sp>
      <p:cxnSp>
        <p:nvCxnSpPr>
          <p:cNvPr id="915" name="Google Shape;915;p66"/>
          <p:cNvCxnSpPr/>
          <p:nvPr/>
        </p:nvCxnSpPr>
        <p:spPr>
          <a:xfrm>
            <a:off x="5006025" y="4683125"/>
            <a:ext cx="4083000" cy="0"/>
          </a:xfrm>
          <a:prstGeom prst="straightConnector1">
            <a:avLst/>
          </a:prstGeom>
          <a:noFill/>
          <a:ln cap="flat" cmpd="sng" w="9525">
            <a:solidFill>
              <a:srgbClr val="575279"/>
            </a:solidFill>
            <a:prstDash val="solid"/>
            <a:round/>
            <a:headEnd len="med" w="med" type="none"/>
            <a:tailEnd len="med" w="med" type="none"/>
          </a:ln>
        </p:spPr>
      </p:cxnSp>
      <p:cxnSp>
        <p:nvCxnSpPr>
          <p:cNvPr id="916" name="Google Shape;916;p66"/>
          <p:cNvCxnSpPr/>
          <p:nvPr/>
        </p:nvCxnSpPr>
        <p:spPr>
          <a:xfrm rot="10800000">
            <a:off x="9083600" y="4583825"/>
            <a:ext cx="0" cy="97500"/>
          </a:xfrm>
          <a:prstGeom prst="straightConnector1">
            <a:avLst/>
          </a:prstGeom>
          <a:noFill/>
          <a:ln cap="flat" cmpd="sng" w="9525">
            <a:solidFill>
              <a:srgbClr val="575279"/>
            </a:solidFill>
            <a:prstDash val="solid"/>
            <a:round/>
            <a:headEnd len="med" w="med" type="none"/>
            <a:tailEnd len="med" w="med" type="none"/>
          </a:ln>
        </p:spPr>
      </p:cxnSp>
      <p:cxnSp>
        <p:nvCxnSpPr>
          <p:cNvPr id="917" name="Google Shape;917;p66"/>
          <p:cNvCxnSpPr/>
          <p:nvPr/>
        </p:nvCxnSpPr>
        <p:spPr>
          <a:xfrm rot="10800000">
            <a:off x="5005125" y="4583813"/>
            <a:ext cx="0" cy="97500"/>
          </a:xfrm>
          <a:prstGeom prst="straightConnector1">
            <a:avLst/>
          </a:prstGeom>
          <a:noFill/>
          <a:ln cap="flat" cmpd="sng" w="9525">
            <a:solidFill>
              <a:srgbClr val="575279"/>
            </a:solidFill>
            <a:prstDash val="solid"/>
            <a:round/>
            <a:headEnd len="med" w="med" type="none"/>
            <a:tailEnd len="med" w="med" type="none"/>
          </a:ln>
        </p:spPr>
      </p:cxnSp>
      <p:sp>
        <p:nvSpPr>
          <p:cNvPr id="918" name="Google Shape;918;p66"/>
          <p:cNvSpPr txBox="1"/>
          <p:nvPr/>
        </p:nvSpPr>
        <p:spPr>
          <a:xfrm>
            <a:off x="6482625" y="4683125"/>
            <a:ext cx="11298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5279"/>
                </a:solidFill>
              </a:rPr>
              <a:t>On Mars</a:t>
            </a:r>
            <a:endParaRPr>
              <a:solidFill>
                <a:srgbClr val="575279"/>
              </a:solidFill>
            </a:endParaRPr>
          </a:p>
          <a:p>
            <a:pPr indent="0" lvl="0" marL="0" rtl="0" algn="l">
              <a:spcBef>
                <a:spcPts val="0"/>
              </a:spcBef>
              <a:spcAft>
                <a:spcPts val="0"/>
              </a:spcAft>
              <a:buNone/>
            </a:pPr>
            <a:r>
              <a:t/>
            </a:r>
            <a:endParaRPr>
              <a:solidFill>
                <a:srgbClr val="575279"/>
              </a:solidFill>
            </a:endParaRPr>
          </a:p>
        </p:txBody>
      </p:sp>
      <p:sp>
        <p:nvSpPr>
          <p:cNvPr id="919" name="Google Shape;919;p66"/>
          <p:cNvSpPr/>
          <p:nvPr/>
        </p:nvSpPr>
        <p:spPr>
          <a:xfrm>
            <a:off x="5400825" y="1766088"/>
            <a:ext cx="1251900" cy="24738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0" name="Google Shape;920;p66"/>
          <p:cNvCxnSpPr>
            <a:stCxn id="919" idx="1"/>
            <a:endCxn id="919" idx="3"/>
          </p:cNvCxnSpPr>
          <p:nvPr/>
        </p:nvCxnSpPr>
        <p:spPr>
          <a:xfrm>
            <a:off x="5400825" y="3002988"/>
            <a:ext cx="1251900" cy="0"/>
          </a:xfrm>
          <a:prstGeom prst="straightConnector1">
            <a:avLst/>
          </a:prstGeom>
          <a:noFill/>
          <a:ln cap="flat" cmpd="sng" w="9525">
            <a:solidFill>
              <a:srgbClr val="575279"/>
            </a:solidFill>
            <a:prstDash val="dash"/>
            <a:round/>
            <a:headEnd len="med" w="med" type="none"/>
            <a:tailEnd len="med" w="med" type="none"/>
          </a:ln>
        </p:spPr>
      </p:cxnSp>
      <p:cxnSp>
        <p:nvCxnSpPr>
          <p:cNvPr id="921" name="Google Shape;921;p66"/>
          <p:cNvCxnSpPr/>
          <p:nvPr/>
        </p:nvCxnSpPr>
        <p:spPr>
          <a:xfrm rot="10800000">
            <a:off x="5412813" y="2381363"/>
            <a:ext cx="1239900" cy="0"/>
          </a:xfrm>
          <a:prstGeom prst="straightConnector1">
            <a:avLst/>
          </a:prstGeom>
          <a:noFill/>
          <a:ln cap="flat" cmpd="sng" w="9525">
            <a:solidFill>
              <a:srgbClr val="575279"/>
            </a:solidFill>
            <a:prstDash val="dash"/>
            <a:round/>
            <a:headEnd len="med" w="med" type="none"/>
            <a:tailEnd len="med" w="med" type="none"/>
          </a:ln>
        </p:spPr>
      </p:cxnSp>
      <p:cxnSp>
        <p:nvCxnSpPr>
          <p:cNvPr id="922" name="Google Shape;922;p66"/>
          <p:cNvCxnSpPr/>
          <p:nvPr/>
        </p:nvCxnSpPr>
        <p:spPr>
          <a:xfrm rot="10800000">
            <a:off x="5412813" y="3624663"/>
            <a:ext cx="1239900" cy="0"/>
          </a:xfrm>
          <a:prstGeom prst="straightConnector1">
            <a:avLst/>
          </a:prstGeom>
          <a:noFill/>
          <a:ln cap="flat" cmpd="sng" w="9525">
            <a:solidFill>
              <a:srgbClr val="575279"/>
            </a:solidFill>
            <a:prstDash val="dash"/>
            <a:round/>
            <a:headEnd len="med" w="med" type="none"/>
            <a:tailEnd len="med" w="med" type="none"/>
          </a:ln>
        </p:spPr>
      </p:cxnSp>
      <p:sp>
        <p:nvSpPr>
          <p:cNvPr id="923" name="Google Shape;923;p66"/>
          <p:cNvSpPr/>
          <p:nvPr/>
        </p:nvSpPr>
        <p:spPr>
          <a:xfrm>
            <a:off x="2624925" y="1766088"/>
            <a:ext cx="1251900" cy="24738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24" name="Google Shape;924;p66"/>
          <p:cNvCxnSpPr>
            <a:stCxn id="923" idx="1"/>
            <a:endCxn id="923" idx="3"/>
          </p:cNvCxnSpPr>
          <p:nvPr/>
        </p:nvCxnSpPr>
        <p:spPr>
          <a:xfrm>
            <a:off x="2624925" y="3002988"/>
            <a:ext cx="1251900" cy="0"/>
          </a:xfrm>
          <a:prstGeom prst="straightConnector1">
            <a:avLst/>
          </a:prstGeom>
          <a:noFill/>
          <a:ln cap="flat" cmpd="sng" w="9525">
            <a:solidFill>
              <a:srgbClr val="575279"/>
            </a:solidFill>
            <a:prstDash val="dash"/>
            <a:round/>
            <a:headEnd len="med" w="med" type="none"/>
            <a:tailEnd len="med" w="med" type="none"/>
          </a:ln>
        </p:spPr>
      </p:cxnSp>
      <p:cxnSp>
        <p:nvCxnSpPr>
          <p:cNvPr id="925" name="Google Shape;925;p66"/>
          <p:cNvCxnSpPr/>
          <p:nvPr/>
        </p:nvCxnSpPr>
        <p:spPr>
          <a:xfrm rot="10800000">
            <a:off x="2636913" y="2381363"/>
            <a:ext cx="1239900" cy="0"/>
          </a:xfrm>
          <a:prstGeom prst="straightConnector1">
            <a:avLst/>
          </a:prstGeom>
          <a:noFill/>
          <a:ln cap="flat" cmpd="sng" w="9525">
            <a:solidFill>
              <a:srgbClr val="575279"/>
            </a:solidFill>
            <a:prstDash val="dash"/>
            <a:round/>
            <a:headEnd len="med" w="med" type="none"/>
            <a:tailEnd len="med" w="med" type="none"/>
          </a:ln>
        </p:spPr>
      </p:cxnSp>
      <p:cxnSp>
        <p:nvCxnSpPr>
          <p:cNvPr id="926" name="Google Shape;926;p66"/>
          <p:cNvCxnSpPr/>
          <p:nvPr/>
        </p:nvCxnSpPr>
        <p:spPr>
          <a:xfrm rot="10800000">
            <a:off x="2636913" y="3624663"/>
            <a:ext cx="1239900" cy="0"/>
          </a:xfrm>
          <a:prstGeom prst="straightConnector1">
            <a:avLst/>
          </a:prstGeom>
          <a:noFill/>
          <a:ln cap="flat" cmpd="sng" w="9525">
            <a:solidFill>
              <a:srgbClr val="575279"/>
            </a:solidFill>
            <a:prstDash val="dash"/>
            <a:round/>
            <a:headEnd len="med" w="med" type="none"/>
            <a:tailEnd len="med" w="med" type="none"/>
          </a:ln>
        </p:spPr>
      </p:cxnSp>
      <p:sp>
        <p:nvSpPr>
          <p:cNvPr id="927" name="Google Shape;927;p66"/>
          <p:cNvSpPr/>
          <p:nvPr/>
        </p:nvSpPr>
        <p:spPr>
          <a:xfrm>
            <a:off x="7790925" y="269535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Bob's MUA</a:t>
            </a:r>
            <a:endParaRPr>
              <a:solidFill>
                <a:srgbClr val="28273D"/>
              </a:solidFill>
            </a:endParaRPr>
          </a:p>
        </p:txBody>
      </p:sp>
      <p:cxnSp>
        <p:nvCxnSpPr>
          <p:cNvPr id="928" name="Google Shape;928;p66"/>
          <p:cNvCxnSpPr>
            <a:stCxn id="927" idx="1"/>
          </p:cNvCxnSpPr>
          <p:nvPr/>
        </p:nvCxnSpPr>
        <p:spPr>
          <a:xfrm rot="10800000">
            <a:off x="6644925" y="2075100"/>
            <a:ext cx="1146000" cy="927900"/>
          </a:xfrm>
          <a:prstGeom prst="straightConnector1">
            <a:avLst/>
          </a:prstGeom>
          <a:noFill/>
          <a:ln cap="flat" cmpd="sng" w="9525">
            <a:solidFill>
              <a:srgbClr val="575279"/>
            </a:solidFill>
            <a:prstDash val="solid"/>
            <a:round/>
            <a:headEnd len="med" w="med" type="none"/>
            <a:tailEnd len="med" w="med" type="triangle"/>
          </a:ln>
        </p:spPr>
      </p:cxnSp>
      <p:sp>
        <p:nvSpPr>
          <p:cNvPr id="929" name="Google Shape;929;p66"/>
          <p:cNvSpPr txBox="1"/>
          <p:nvPr/>
        </p:nvSpPr>
        <p:spPr>
          <a:xfrm>
            <a:off x="7123700" y="2157450"/>
            <a:ext cx="794100" cy="41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Access</a:t>
            </a:r>
            <a:endParaRPr sz="1200">
              <a:solidFill>
                <a:srgbClr val="575279"/>
              </a:solidFill>
            </a:endParaRPr>
          </a:p>
        </p:txBody>
      </p:sp>
      <p:cxnSp>
        <p:nvCxnSpPr>
          <p:cNvPr id="930" name="Google Shape;930;p66"/>
          <p:cNvCxnSpPr/>
          <p:nvPr/>
        </p:nvCxnSpPr>
        <p:spPr>
          <a:xfrm rot="10800000">
            <a:off x="6375150" y="2128700"/>
            <a:ext cx="0" cy="1246800"/>
          </a:xfrm>
          <a:prstGeom prst="straightConnector1">
            <a:avLst/>
          </a:prstGeom>
          <a:noFill/>
          <a:ln cap="flat" cmpd="sng" w="9525">
            <a:solidFill>
              <a:srgbClr val="575279"/>
            </a:solidFill>
            <a:prstDash val="dot"/>
            <a:round/>
            <a:headEnd len="med" w="med" type="none"/>
            <a:tailEnd len="med" w="med" type="triangle"/>
          </a:ln>
        </p:spPr>
      </p:cxnSp>
      <p:sp>
        <p:nvSpPr>
          <p:cNvPr id="931" name="Google Shape;931;p66"/>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935" name="Shape 935"/>
        <p:cNvGrpSpPr/>
        <p:nvPr/>
      </p:nvGrpSpPr>
      <p:grpSpPr>
        <a:xfrm>
          <a:off x="0" y="0"/>
          <a:ext cx="0" cy="0"/>
          <a:chOff x="0" y="0"/>
          <a:chExt cx="0" cy="0"/>
        </a:xfrm>
      </p:grpSpPr>
      <p:sp>
        <p:nvSpPr>
          <p:cNvPr id="936" name="Google Shape;936;p67"/>
          <p:cNvSpPr/>
          <p:nvPr/>
        </p:nvSpPr>
        <p:spPr>
          <a:xfrm>
            <a:off x="3015725" y="2815350"/>
            <a:ext cx="2329800" cy="2081400"/>
          </a:xfrm>
          <a:prstGeom prst="rect">
            <a:avLst/>
          </a:prstGeom>
          <a:solidFill>
            <a:srgbClr val="F2E9E1"/>
          </a:solidFill>
          <a:ln cap="flat" cmpd="sng" w="9525">
            <a:solidFill>
              <a:srgbClr val="5752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8273D"/>
                </a:solidFill>
              </a:rPr>
              <a:t>Bundle</a:t>
            </a:r>
            <a:endParaRPr>
              <a:solidFill>
                <a:srgbClr val="28273D"/>
              </a:solidFill>
            </a:endParaRPr>
          </a:p>
        </p:txBody>
      </p:sp>
      <p:sp>
        <p:nvSpPr>
          <p:cNvPr id="937" name="Google Shape;937;p67"/>
          <p:cNvSpPr/>
          <p:nvPr/>
        </p:nvSpPr>
        <p:spPr>
          <a:xfrm>
            <a:off x="3082950" y="3209575"/>
            <a:ext cx="2182800" cy="1603800"/>
          </a:xfrm>
          <a:prstGeom prst="rect">
            <a:avLst/>
          </a:prstGeom>
          <a:solidFill>
            <a:srgbClr val="F2E9E1"/>
          </a:solidFill>
          <a:ln cap="flat" cmpd="sng" w="9525">
            <a:solidFill>
              <a:srgbClr val="5752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8273D"/>
                </a:solidFill>
              </a:rPr>
              <a:t>IP packet</a:t>
            </a:r>
            <a:endParaRPr>
              <a:solidFill>
                <a:srgbClr val="28273D"/>
              </a:solidFill>
            </a:endParaRPr>
          </a:p>
        </p:txBody>
      </p:sp>
      <p:sp>
        <p:nvSpPr>
          <p:cNvPr id="938" name="Google Shape;938;p67"/>
          <p:cNvSpPr/>
          <p:nvPr/>
        </p:nvSpPr>
        <p:spPr>
          <a:xfrm>
            <a:off x="324375" y="2976600"/>
            <a:ext cx="2004000" cy="1210200"/>
          </a:xfrm>
          <a:prstGeom prst="rect">
            <a:avLst/>
          </a:prstGeom>
          <a:solidFill>
            <a:srgbClr val="F2E9E1"/>
          </a:solidFill>
          <a:ln cap="flat" cmpd="sng" w="9525">
            <a:solidFill>
              <a:srgbClr val="5752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8273D"/>
                </a:solidFill>
              </a:rPr>
              <a:t>Bundle</a:t>
            </a:r>
            <a:endParaRPr>
              <a:solidFill>
                <a:srgbClr val="28273D"/>
              </a:solidFill>
            </a:endParaRPr>
          </a:p>
        </p:txBody>
      </p:sp>
      <p:sp>
        <p:nvSpPr>
          <p:cNvPr id="939" name="Google Shape;939;p67"/>
          <p:cNvSpPr/>
          <p:nvPr/>
        </p:nvSpPr>
        <p:spPr>
          <a:xfrm>
            <a:off x="1594438" y="9457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Earth MTA</a:t>
            </a:r>
            <a:endParaRPr>
              <a:solidFill>
                <a:srgbClr val="28273D"/>
              </a:solidFill>
            </a:endParaRPr>
          </a:p>
        </p:txBody>
      </p:sp>
      <p:sp>
        <p:nvSpPr>
          <p:cNvPr id="940" name="Google Shape;940;p67"/>
          <p:cNvSpPr/>
          <p:nvPr/>
        </p:nvSpPr>
        <p:spPr>
          <a:xfrm>
            <a:off x="6297638" y="9457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Mars MTA</a:t>
            </a:r>
            <a:endParaRPr>
              <a:solidFill>
                <a:srgbClr val="28273D"/>
              </a:solidFill>
            </a:endParaRPr>
          </a:p>
        </p:txBody>
      </p:sp>
      <p:cxnSp>
        <p:nvCxnSpPr>
          <p:cNvPr id="941" name="Google Shape;941;p67"/>
          <p:cNvCxnSpPr>
            <a:stCxn id="939" idx="3"/>
            <a:endCxn id="940" idx="1"/>
          </p:cNvCxnSpPr>
          <p:nvPr/>
        </p:nvCxnSpPr>
        <p:spPr>
          <a:xfrm>
            <a:off x="2846338" y="1253425"/>
            <a:ext cx="3451200" cy="0"/>
          </a:xfrm>
          <a:prstGeom prst="straightConnector1">
            <a:avLst/>
          </a:prstGeom>
          <a:noFill/>
          <a:ln cap="flat" cmpd="sng" w="9525">
            <a:solidFill>
              <a:srgbClr val="575279"/>
            </a:solidFill>
            <a:prstDash val="solid"/>
            <a:round/>
            <a:headEnd len="med" w="med" type="none"/>
            <a:tailEnd len="med" w="med" type="triangle"/>
          </a:ln>
        </p:spPr>
      </p:cxnSp>
      <p:sp>
        <p:nvSpPr>
          <p:cNvPr id="942" name="Google Shape;942;p67"/>
          <p:cNvSpPr/>
          <p:nvPr/>
        </p:nvSpPr>
        <p:spPr>
          <a:xfrm>
            <a:off x="423400" y="3356850"/>
            <a:ext cx="1772700" cy="6747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8273D"/>
                </a:solidFill>
              </a:rPr>
              <a:t>SMTP protocol unit</a:t>
            </a:r>
            <a:endParaRPr>
              <a:solidFill>
                <a:srgbClr val="28273D"/>
              </a:solidFill>
            </a:endParaRPr>
          </a:p>
        </p:txBody>
      </p:sp>
      <p:sp>
        <p:nvSpPr>
          <p:cNvPr id="943" name="Google Shape;943;p67"/>
          <p:cNvSpPr txBox="1"/>
          <p:nvPr/>
        </p:nvSpPr>
        <p:spPr>
          <a:xfrm>
            <a:off x="3235800" y="884375"/>
            <a:ext cx="2672400" cy="34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75279"/>
                </a:solidFill>
              </a:rPr>
              <a:t>What do we send here?</a:t>
            </a:r>
            <a:endParaRPr sz="1800">
              <a:solidFill>
                <a:srgbClr val="575279"/>
              </a:solidFill>
            </a:endParaRPr>
          </a:p>
        </p:txBody>
      </p:sp>
      <p:sp>
        <p:nvSpPr>
          <p:cNvPr id="944" name="Google Shape;944;p67"/>
          <p:cNvSpPr txBox="1"/>
          <p:nvPr/>
        </p:nvSpPr>
        <p:spPr>
          <a:xfrm>
            <a:off x="324375" y="2102550"/>
            <a:ext cx="2004000" cy="71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75279"/>
                </a:solidFill>
              </a:rPr>
              <a:t>SMTP / BP?</a:t>
            </a:r>
            <a:endParaRPr sz="1800">
              <a:solidFill>
                <a:srgbClr val="575279"/>
              </a:solidFill>
            </a:endParaRPr>
          </a:p>
        </p:txBody>
      </p:sp>
      <p:sp>
        <p:nvSpPr>
          <p:cNvPr id="945" name="Google Shape;945;p67"/>
          <p:cNvSpPr/>
          <p:nvPr/>
        </p:nvSpPr>
        <p:spPr>
          <a:xfrm>
            <a:off x="3162825" y="3633625"/>
            <a:ext cx="2004000" cy="1126800"/>
          </a:xfrm>
          <a:prstGeom prst="rect">
            <a:avLst/>
          </a:prstGeom>
          <a:solidFill>
            <a:srgbClr val="F2E9E1"/>
          </a:solidFill>
          <a:ln cap="flat" cmpd="sng" w="9525">
            <a:solidFill>
              <a:srgbClr val="5752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8273D"/>
                </a:solidFill>
              </a:rPr>
              <a:t>TCP segment</a:t>
            </a:r>
            <a:endParaRPr>
              <a:solidFill>
                <a:srgbClr val="28273D"/>
              </a:solidFill>
            </a:endParaRPr>
          </a:p>
        </p:txBody>
      </p:sp>
      <p:sp>
        <p:nvSpPr>
          <p:cNvPr id="946" name="Google Shape;946;p67"/>
          <p:cNvSpPr/>
          <p:nvPr/>
        </p:nvSpPr>
        <p:spPr>
          <a:xfrm>
            <a:off x="3261850" y="4013725"/>
            <a:ext cx="1772700" cy="6747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8273D"/>
                </a:solidFill>
              </a:rPr>
              <a:t>SMTP protocol unit</a:t>
            </a:r>
            <a:endParaRPr>
              <a:solidFill>
                <a:srgbClr val="28273D"/>
              </a:solidFill>
            </a:endParaRPr>
          </a:p>
        </p:txBody>
      </p:sp>
      <p:sp>
        <p:nvSpPr>
          <p:cNvPr id="947" name="Google Shape;947;p67"/>
          <p:cNvSpPr txBox="1"/>
          <p:nvPr/>
        </p:nvSpPr>
        <p:spPr>
          <a:xfrm>
            <a:off x="2864850" y="2102538"/>
            <a:ext cx="2619000" cy="71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575279"/>
                </a:solidFill>
              </a:rPr>
              <a:t>SMTP / TCP / IP / BP?</a:t>
            </a:r>
            <a:endParaRPr sz="1800">
              <a:solidFill>
                <a:srgbClr val="575279"/>
              </a:solidFill>
            </a:endParaRPr>
          </a:p>
        </p:txBody>
      </p:sp>
      <p:sp>
        <p:nvSpPr>
          <p:cNvPr id="948" name="Google Shape;948;p67"/>
          <p:cNvSpPr txBox="1"/>
          <p:nvPr/>
        </p:nvSpPr>
        <p:spPr>
          <a:xfrm>
            <a:off x="5908200" y="2102550"/>
            <a:ext cx="3114300" cy="16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75279"/>
                </a:solidFill>
                <a:latin typeface="Comfortaa"/>
                <a:ea typeface="Comfortaa"/>
                <a:cs typeface="Comfortaa"/>
                <a:sym typeface="Comfortaa"/>
              </a:rPr>
              <a:t>Neither of these will work, SMTP at the application layer makes delay-intolerant assumptions</a:t>
            </a:r>
            <a:endParaRPr sz="1800">
              <a:solidFill>
                <a:srgbClr val="575279"/>
              </a:solidFill>
              <a:latin typeface="Comfortaa"/>
              <a:ea typeface="Comfortaa"/>
              <a:cs typeface="Comfortaa"/>
              <a:sym typeface="Comfortaa"/>
            </a:endParaRPr>
          </a:p>
        </p:txBody>
      </p:sp>
      <p:sp>
        <p:nvSpPr>
          <p:cNvPr id="949" name="Google Shape;949;p67"/>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953" name="Shape 953"/>
        <p:cNvGrpSpPr/>
        <p:nvPr/>
      </p:nvGrpSpPr>
      <p:grpSpPr>
        <a:xfrm>
          <a:off x="0" y="0"/>
          <a:ext cx="0" cy="0"/>
          <a:chOff x="0" y="0"/>
          <a:chExt cx="0" cy="0"/>
        </a:xfrm>
      </p:grpSpPr>
      <p:sp>
        <p:nvSpPr>
          <p:cNvPr id="954" name="Google Shape;954;p68"/>
          <p:cNvSpPr txBox="1"/>
          <p:nvPr>
            <p:ph idx="1" type="body"/>
          </p:nvPr>
        </p:nvSpPr>
        <p:spPr>
          <a:xfrm>
            <a:off x="311700" y="484675"/>
            <a:ext cx="8520600" cy="44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Simply reusing SMTP means we still need to talk back and forth</a:t>
            </a:r>
            <a:endParaRPr>
              <a:solidFill>
                <a:srgbClr val="575279"/>
              </a:solidFill>
              <a:latin typeface="Comfortaa"/>
              <a:ea typeface="Comfortaa"/>
              <a:cs typeface="Comfortaa"/>
              <a:sym typeface="Comfortaa"/>
            </a:endParaRPr>
          </a:p>
        </p:txBody>
      </p:sp>
      <p:sp>
        <p:nvSpPr>
          <p:cNvPr id="955" name="Google Shape;955;p68"/>
          <p:cNvSpPr/>
          <p:nvPr/>
        </p:nvSpPr>
        <p:spPr>
          <a:xfrm>
            <a:off x="1594438" y="11743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Alice's MTA</a:t>
            </a:r>
            <a:endParaRPr>
              <a:solidFill>
                <a:srgbClr val="28273D"/>
              </a:solidFill>
            </a:endParaRPr>
          </a:p>
        </p:txBody>
      </p:sp>
      <p:sp>
        <p:nvSpPr>
          <p:cNvPr id="956" name="Google Shape;956;p68"/>
          <p:cNvSpPr/>
          <p:nvPr/>
        </p:nvSpPr>
        <p:spPr>
          <a:xfrm>
            <a:off x="6297638" y="11743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Bob's MTA</a:t>
            </a:r>
            <a:endParaRPr>
              <a:solidFill>
                <a:srgbClr val="28273D"/>
              </a:solidFill>
            </a:endParaRPr>
          </a:p>
        </p:txBody>
      </p:sp>
      <p:cxnSp>
        <p:nvCxnSpPr>
          <p:cNvPr id="957" name="Google Shape;957;p68"/>
          <p:cNvCxnSpPr>
            <a:stCxn id="955" idx="2"/>
          </p:cNvCxnSpPr>
          <p:nvPr/>
        </p:nvCxnSpPr>
        <p:spPr>
          <a:xfrm>
            <a:off x="2220388" y="1789675"/>
            <a:ext cx="0" cy="2844300"/>
          </a:xfrm>
          <a:prstGeom prst="straightConnector1">
            <a:avLst/>
          </a:prstGeom>
          <a:noFill/>
          <a:ln cap="flat" cmpd="sng" w="9525">
            <a:solidFill>
              <a:srgbClr val="575279"/>
            </a:solidFill>
            <a:prstDash val="solid"/>
            <a:round/>
            <a:headEnd len="med" w="med" type="none"/>
            <a:tailEnd len="med" w="med" type="none"/>
          </a:ln>
        </p:spPr>
      </p:cxnSp>
      <p:cxnSp>
        <p:nvCxnSpPr>
          <p:cNvPr id="958" name="Google Shape;958;p68"/>
          <p:cNvCxnSpPr>
            <a:stCxn id="956" idx="2"/>
          </p:cNvCxnSpPr>
          <p:nvPr/>
        </p:nvCxnSpPr>
        <p:spPr>
          <a:xfrm>
            <a:off x="6923588" y="1789675"/>
            <a:ext cx="0" cy="2844300"/>
          </a:xfrm>
          <a:prstGeom prst="straightConnector1">
            <a:avLst/>
          </a:prstGeom>
          <a:noFill/>
          <a:ln cap="flat" cmpd="sng" w="9525">
            <a:solidFill>
              <a:srgbClr val="575279"/>
            </a:solidFill>
            <a:prstDash val="solid"/>
            <a:round/>
            <a:headEnd len="med" w="med" type="none"/>
            <a:tailEnd len="med" w="med" type="none"/>
          </a:ln>
        </p:spPr>
      </p:cxnSp>
      <p:cxnSp>
        <p:nvCxnSpPr>
          <p:cNvPr id="959" name="Google Shape;959;p68"/>
          <p:cNvCxnSpPr/>
          <p:nvPr/>
        </p:nvCxnSpPr>
        <p:spPr>
          <a:xfrm>
            <a:off x="2216875" y="2015925"/>
            <a:ext cx="4695000" cy="0"/>
          </a:xfrm>
          <a:prstGeom prst="straightConnector1">
            <a:avLst/>
          </a:prstGeom>
          <a:noFill/>
          <a:ln cap="flat" cmpd="sng" w="9525">
            <a:solidFill>
              <a:srgbClr val="575279"/>
            </a:solidFill>
            <a:prstDash val="solid"/>
            <a:round/>
            <a:headEnd len="med" w="med" type="none"/>
            <a:tailEnd len="med" w="med" type="triangle"/>
          </a:ln>
        </p:spPr>
      </p:cxnSp>
      <p:sp>
        <p:nvSpPr>
          <p:cNvPr id="960" name="Google Shape;960;p68"/>
          <p:cNvSpPr txBox="1"/>
          <p:nvPr/>
        </p:nvSpPr>
        <p:spPr>
          <a:xfrm>
            <a:off x="3548725" y="1750425"/>
            <a:ext cx="21747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75279"/>
                </a:solidFill>
              </a:rPr>
              <a:t>(Open connection)</a:t>
            </a:r>
            <a:endParaRPr sz="1000">
              <a:solidFill>
                <a:srgbClr val="575279"/>
              </a:solidFill>
            </a:endParaRPr>
          </a:p>
        </p:txBody>
      </p:sp>
      <p:cxnSp>
        <p:nvCxnSpPr>
          <p:cNvPr id="961" name="Google Shape;961;p68"/>
          <p:cNvCxnSpPr/>
          <p:nvPr/>
        </p:nvCxnSpPr>
        <p:spPr>
          <a:xfrm>
            <a:off x="2216875" y="2396925"/>
            <a:ext cx="4695000" cy="0"/>
          </a:xfrm>
          <a:prstGeom prst="straightConnector1">
            <a:avLst/>
          </a:prstGeom>
          <a:noFill/>
          <a:ln cap="flat" cmpd="sng" w="9525">
            <a:solidFill>
              <a:srgbClr val="188038"/>
            </a:solidFill>
            <a:prstDash val="solid"/>
            <a:round/>
            <a:headEnd len="med" w="med" type="triangle"/>
            <a:tailEnd len="med" w="med" type="none"/>
          </a:ln>
        </p:spPr>
      </p:cxnSp>
      <p:sp>
        <p:nvSpPr>
          <p:cNvPr id="962" name="Google Shape;962;p68"/>
          <p:cNvSpPr txBox="1"/>
          <p:nvPr/>
        </p:nvSpPr>
        <p:spPr>
          <a:xfrm>
            <a:off x="2490925" y="2131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88038"/>
                </a:solidFill>
              </a:rPr>
              <a:t>220 mail.example.mars ESMTP Implementation</a:t>
            </a:r>
            <a:endParaRPr sz="1000">
              <a:solidFill>
                <a:srgbClr val="188038"/>
              </a:solidFill>
            </a:endParaRPr>
          </a:p>
        </p:txBody>
      </p:sp>
      <p:cxnSp>
        <p:nvCxnSpPr>
          <p:cNvPr id="963" name="Google Shape;963;p68"/>
          <p:cNvCxnSpPr/>
          <p:nvPr/>
        </p:nvCxnSpPr>
        <p:spPr>
          <a:xfrm>
            <a:off x="2216875" y="2777925"/>
            <a:ext cx="4695000" cy="0"/>
          </a:xfrm>
          <a:prstGeom prst="straightConnector1">
            <a:avLst/>
          </a:prstGeom>
          <a:noFill/>
          <a:ln cap="flat" cmpd="sng" w="9525">
            <a:solidFill>
              <a:srgbClr val="0000FF"/>
            </a:solidFill>
            <a:prstDash val="solid"/>
            <a:round/>
            <a:headEnd len="med" w="med" type="none"/>
            <a:tailEnd len="med" w="med" type="triangle"/>
          </a:ln>
        </p:spPr>
      </p:cxnSp>
      <p:sp>
        <p:nvSpPr>
          <p:cNvPr id="964" name="Google Shape;964;p68"/>
          <p:cNvSpPr txBox="1"/>
          <p:nvPr/>
        </p:nvSpPr>
        <p:spPr>
          <a:xfrm>
            <a:off x="2490925" y="2512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rPr>
              <a:t>HELO mail.example.com</a:t>
            </a:r>
            <a:endParaRPr sz="1000">
              <a:solidFill>
                <a:srgbClr val="0000FF"/>
              </a:solidFill>
            </a:endParaRPr>
          </a:p>
        </p:txBody>
      </p:sp>
      <p:cxnSp>
        <p:nvCxnSpPr>
          <p:cNvPr id="965" name="Google Shape;965;p68"/>
          <p:cNvCxnSpPr/>
          <p:nvPr/>
        </p:nvCxnSpPr>
        <p:spPr>
          <a:xfrm>
            <a:off x="2216875" y="3539925"/>
            <a:ext cx="4695000" cy="0"/>
          </a:xfrm>
          <a:prstGeom prst="straightConnector1">
            <a:avLst/>
          </a:prstGeom>
          <a:noFill/>
          <a:ln cap="flat" cmpd="sng" w="9525">
            <a:solidFill>
              <a:srgbClr val="0000FF"/>
            </a:solidFill>
            <a:prstDash val="solid"/>
            <a:round/>
            <a:headEnd len="med" w="med" type="none"/>
            <a:tailEnd len="med" w="med" type="triangle"/>
          </a:ln>
        </p:spPr>
      </p:cxnSp>
      <p:sp>
        <p:nvSpPr>
          <p:cNvPr id="966" name="Google Shape;966;p68"/>
          <p:cNvSpPr txBox="1"/>
          <p:nvPr/>
        </p:nvSpPr>
        <p:spPr>
          <a:xfrm>
            <a:off x="2490925" y="3274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rPr>
              <a:t>MAIL FROM:&lt;alice@example.com&gt;</a:t>
            </a:r>
            <a:endParaRPr sz="1000">
              <a:solidFill>
                <a:srgbClr val="0000FF"/>
              </a:solidFill>
            </a:endParaRPr>
          </a:p>
        </p:txBody>
      </p:sp>
      <p:cxnSp>
        <p:nvCxnSpPr>
          <p:cNvPr id="967" name="Google Shape;967;p68"/>
          <p:cNvCxnSpPr/>
          <p:nvPr/>
        </p:nvCxnSpPr>
        <p:spPr>
          <a:xfrm>
            <a:off x="2220400" y="4710175"/>
            <a:ext cx="0" cy="274500"/>
          </a:xfrm>
          <a:prstGeom prst="straightConnector1">
            <a:avLst/>
          </a:prstGeom>
          <a:noFill/>
          <a:ln cap="flat" cmpd="sng" w="19050">
            <a:solidFill>
              <a:srgbClr val="575279"/>
            </a:solidFill>
            <a:prstDash val="dot"/>
            <a:round/>
            <a:headEnd len="med" w="med" type="none"/>
            <a:tailEnd len="med" w="med" type="none"/>
          </a:ln>
        </p:spPr>
      </p:cxnSp>
      <p:cxnSp>
        <p:nvCxnSpPr>
          <p:cNvPr id="968" name="Google Shape;968;p68"/>
          <p:cNvCxnSpPr/>
          <p:nvPr/>
        </p:nvCxnSpPr>
        <p:spPr>
          <a:xfrm>
            <a:off x="6923600" y="4710175"/>
            <a:ext cx="0" cy="274500"/>
          </a:xfrm>
          <a:prstGeom prst="straightConnector1">
            <a:avLst/>
          </a:prstGeom>
          <a:noFill/>
          <a:ln cap="flat" cmpd="sng" w="19050">
            <a:solidFill>
              <a:srgbClr val="575279"/>
            </a:solidFill>
            <a:prstDash val="dot"/>
            <a:round/>
            <a:headEnd len="med" w="med" type="none"/>
            <a:tailEnd len="med" w="med" type="none"/>
          </a:ln>
        </p:spPr>
      </p:cxnSp>
      <p:cxnSp>
        <p:nvCxnSpPr>
          <p:cNvPr id="969" name="Google Shape;969;p68"/>
          <p:cNvCxnSpPr/>
          <p:nvPr/>
        </p:nvCxnSpPr>
        <p:spPr>
          <a:xfrm>
            <a:off x="2216875" y="3158925"/>
            <a:ext cx="4695000" cy="0"/>
          </a:xfrm>
          <a:prstGeom prst="straightConnector1">
            <a:avLst/>
          </a:prstGeom>
          <a:noFill/>
          <a:ln cap="flat" cmpd="sng" w="9525">
            <a:solidFill>
              <a:srgbClr val="188038"/>
            </a:solidFill>
            <a:prstDash val="solid"/>
            <a:round/>
            <a:headEnd len="med" w="med" type="triangle"/>
            <a:tailEnd len="med" w="med" type="none"/>
          </a:ln>
        </p:spPr>
      </p:cxnSp>
      <p:sp>
        <p:nvSpPr>
          <p:cNvPr id="970" name="Google Shape;970;p68"/>
          <p:cNvSpPr txBox="1"/>
          <p:nvPr/>
        </p:nvSpPr>
        <p:spPr>
          <a:xfrm>
            <a:off x="2490925" y="2893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88038"/>
                </a:solidFill>
              </a:rPr>
              <a:t>250 Hello mail.example.com, I am glad to meet you</a:t>
            </a:r>
            <a:endParaRPr sz="1000">
              <a:solidFill>
                <a:srgbClr val="188038"/>
              </a:solidFill>
            </a:endParaRPr>
          </a:p>
        </p:txBody>
      </p:sp>
      <p:cxnSp>
        <p:nvCxnSpPr>
          <p:cNvPr id="971" name="Google Shape;971;p68"/>
          <p:cNvCxnSpPr/>
          <p:nvPr/>
        </p:nvCxnSpPr>
        <p:spPr>
          <a:xfrm>
            <a:off x="2216875" y="3920925"/>
            <a:ext cx="4695000" cy="0"/>
          </a:xfrm>
          <a:prstGeom prst="straightConnector1">
            <a:avLst/>
          </a:prstGeom>
          <a:noFill/>
          <a:ln cap="flat" cmpd="sng" w="9525">
            <a:solidFill>
              <a:srgbClr val="188038"/>
            </a:solidFill>
            <a:prstDash val="solid"/>
            <a:round/>
            <a:headEnd len="med" w="med" type="triangle"/>
            <a:tailEnd len="med" w="med" type="none"/>
          </a:ln>
        </p:spPr>
      </p:cxnSp>
      <p:sp>
        <p:nvSpPr>
          <p:cNvPr id="972" name="Google Shape;972;p68"/>
          <p:cNvSpPr txBox="1"/>
          <p:nvPr/>
        </p:nvSpPr>
        <p:spPr>
          <a:xfrm>
            <a:off x="2490925" y="3655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88038"/>
                </a:solidFill>
              </a:rPr>
              <a:t>250 Ok</a:t>
            </a:r>
            <a:endParaRPr sz="1000">
              <a:solidFill>
                <a:srgbClr val="188038"/>
              </a:solidFill>
            </a:endParaRPr>
          </a:p>
        </p:txBody>
      </p:sp>
      <p:cxnSp>
        <p:nvCxnSpPr>
          <p:cNvPr id="973" name="Google Shape;973;p68"/>
          <p:cNvCxnSpPr/>
          <p:nvPr/>
        </p:nvCxnSpPr>
        <p:spPr>
          <a:xfrm>
            <a:off x="2216875" y="4301925"/>
            <a:ext cx="4695000" cy="0"/>
          </a:xfrm>
          <a:prstGeom prst="straightConnector1">
            <a:avLst/>
          </a:prstGeom>
          <a:noFill/>
          <a:ln cap="flat" cmpd="sng" w="9525">
            <a:solidFill>
              <a:srgbClr val="0000FF"/>
            </a:solidFill>
            <a:prstDash val="solid"/>
            <a:round/>
            <a:headEnd len="med" w="med" type="none"/>
            <a:tailEnd len="med" w="med" type="triangle"/>
          </a:ln>
        </p:spPr>
      </p:cxnSp>
      <p:sp>
        <p:nvSpPr>
          <p:cNvPr id="974" name="Google Shape;974;p68"/>
          <p:cNvSpPr txBox="1"/>
          <p:nvPr/>
        </p:nvSpPr>
        <p:spPr>
          <a:xfrm>
            <a:off x="2490925" y="4036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rPr>
              <a:t>RCPT TO:&lt;bob@example.mars&gt;</a:t>
            </a:r>
            <a:endParaRPr sz="1000">
              <a:solidFill>
                <a:srgbClr val="0000FF"/>
              </a:solidFill>
            </a:endParaRPr>
          </a:p>
        </p:txBody>
      </p:sp>
      <p:sp>
        <p:nvSpPr>
          <p:cNvPr id="975" name="Google Shape;975;p68"/>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979" name="Shape 979"/>
        <p:cNvGrpSpPr/>
        <p:nvPr/>
      </p:nvGrpSpPr>
      <p:grpSpPr>
        <a:xfrm>
          <a:off x="0" y="0"/>
          <a:ext cx="0" cy="0"/>
          <a:chOff x="0" y="0"/>
          <a:chExt cx="0" cy="0"/>
        </a:xfrm>
      </p:grpSpPr>
      <p:sp>
        <p:nvSpPr>
          <p:cNvPr id="980" name="Google Shape;980;p69"/>
          <p:cNvSpPr txBox="1"/>
          <p:nvPr>
            <p:ph idx="1" type="body"/>
          </p:nvPr>
        </p:nvSpPr>
        <p:spPr>
          <a:xfrm>
            <a:off x="311700" y="484675"/>
            <a:ext cx="8520600" cy="44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What if we sent all of the commands at once?</a:t>
            </a:r>
            <a:endParaRPr>
              <a:solidFill>
                <a:srgbClr val="575279"/>
              </a:solidFill>
              <a:latin typeface="Comfortaa"/>
              <a:ea typeface="Comfortaa"/>
              <a:cs typeface="Comfortaa"/>
              <a:sym typeface="Comfortaa"/>
            </a:endParaRPr>
          </a:p>
        </p:txBody>
      </p:sp>
      <p:sp>
        <p:nvSpPr>
          <p:cNvPr id="981" name="Google Shape;981;p69"/>
          <p:cNvSpPr/>
          <p:nvPr/>
        </p:nvSpPr>
        <p:spPr>
          <a:xfrm>
            <a:off x="1594438" y="11743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Alice's MTA</a:t>
            </a:r>
            <a:endParaRPr>
              <a:solidFill>
                <a:srgbClr val="28273D"/>
              </a:solidFill>
            </a:endParaRPr>
          </a:p>
        </p:txBody>
      </p:sp>
      <p:sp>
        <p:nvSpPr>
          <p:cNvPr id="982" name="Google Shape;982;p69"/>
          <p:cNvSpPr/>
          <p:nvPr/>
        </p:nvSpPr>
        <p:spPr>
          <a:xfrm>
            <a:off x="6297638" y="11743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Bob's MTA</a:t>
            </a:r>
            <a:endParaRPr>
              <a:solidFill>
                <a:srgbClr val="28273D"/>
              </a:solidFill>
            </a:endParaRPr>
          </a:p>
        </p:txBody>
      </p:sp>
      <p:cxnSp>
        <p:nvCxnSpPr>
          <p:cNvPr id="983" name="Google Shape;983;p69"/>
          <p:cNvCxnSpPr>
            <a:stCxn id="981" idx="2"/>
          </p:cNvCxnSpPr>
          <p:nvPr/>
        </p:nvCxnSpPr>
        <p:spPr>
          <a:xfrm>
            <a:off x="2220388" y="1789675"/>
            <a:ext cx="0" cy="2844300"/>
          </a:xfrm>
          <a:prstGeom prst="straightConnector1">
            <a:avLst/>
          </a:prstGeom>
          <a:noFill/>
          <a:ln cap="flat" cmpd="sng" w="9525">
            <a:solidFill>
              <a:srgbClr val="575279"/>
            </a:solidFill>
            <a:prstDash val="solid"/>
            <a:round/>
            <a:headEnd len="med" w="med" type="none"/>
            <a:tailEnd len="med" w="med" type="none"/>
          </a:ln>
        </p:spPr>
      </p:cxnSp>
      <p:cxnSp>
        <p:nvCxnSpPr>
          <p:cNvPr id="984" name="Google Shape;984;p69"/>
          <p:cNvCxnSpPr>
            <a:stCxn id="982" idx="2"/>
          </p:cNvCxnSpPr>
          <p:nvPr/>
        </p:nvCxnSpPr>
        <p:spPr>
          <a:xfrm>
            <a:off x="6923588" y="1789675"/>
            <a:ext cx="0" cy="2844300"/>
          </a:xfrm>
          <a:prstGeom prst="straightConnector1">
            <a:avLst/>
          </a:prstGeom>
          <a:noFill/>
          <a:ln cap="flat" cmpd="sng" w="9525">
            <a:solidFill>
              <a:srgbClr val="575279"/>
            </a:solidFill>
            <a:prstDash val="solid"/>
            <a:round/>
            <a:headEnd len="med" w="med" type="none"/>
            <a:tailEnd len="med" w="med" type="none"/>
          </a:ln>
        </p:spPr>
      </p:cxnSp>
      <p:cxnSp>
        <p:nvCxnSpPr>
          <p:cNvPr id="985" name="Google Shape;985;p69"/>
          <p:cNvCxnSpPr/>
          <p:nvPr/>
        </p:nvCxnSpPr>
        <p:spPr>
          <a:xfrm>
            <a:off x="2216875" y="2015925"/>
            <a:ext cx="4695000" cy="0"/>
          </a:xfrm>
          <a:prstGeom prst="straightConnector1">
            <a:avLst/>
          </a:prstGeom>
          <a:noFill/>
          <a:ln cap="flat" cmpd="sng" w="9525">
            <a:solidFill>
              <a:srgbClr val="575279"/>
            </a:solidFill>
            <a:prstDash val="solid"/>
            <a:round/>
            <a:headEnd len="med" w="med" type="none"/>
            <a:tailEnd len="med" w="med" type="triangle"/>
          </a:ln>
        </p:spPr>
      </p:cxnSp>
      <p:sp>
        <p:nvSpPr>
          <p:cNvPr id="986" name="Google Shape;986;p69"/>
          <p:cNvSpPr txBox="1"/>
          <p:nvPr/>
        </p:nvSpPr>
        <p:spPr>
          <a:xfrm>
            <a:off x="3548725" y="1750425"/>
            <a:ext cx="21747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75279"/>
                </a:solidFill>
              </a:rPr>
              <a:t>(Open connection)</a:t>
            </a:r>
            <a:endParaRPr sz="1000">
              <a:solidFill>
                <a:srgbClr val="575279"/>
              </a:solidFill>
            </a:endParaRPr>
          </a:p>
        </p:txBody>
      </p:sp>
      <p:cxnSp>
        <p:nvCxnSpPr>
          <p:cNvPr id="987" name="Google Shape;987;p69"/>
          <p:cNvCxnSpPr/>
          <p:nvPr/>
        </p:nvCxnSpPr>
        <p:spPr>
          <a:xfrm>
            <a:off x="2216875" y="2396925"/>
            <a:ext cx="4695000" cy="0"/>
          </a:xfrm>
          <a:prstGeom prst="straightConnector1">
            <a:avLst/>
          </a:prstGeom>
          <a:noFill/>
          <a:ln cap="flat" cmpd="sng" w="9525">
            <a:solidFill>
              <a:srgbClr val="B6D7A8"/>
            </a:solidFill>
            <a:prstDash val="solid"/>
            <a:round/>
            <a:headEnd len="med" w="med" type="triangle"/>
            <a:tailEnd len="med" w="med" type="none"/>
          </a:ln>
        </p:spPr>
      </p:cxnSp>
      <p:sp>
        <p:nvSpPr>
          <p:cNvPr id="988" name="Google Shape;988;p69"/>
          <p:cNvSpPr txBox="1"/>
          <p:nvPr/>
        </p:nvSpPr>
        <p:spPr>
          <a:xfrm>
            <a:off x="2490925" y="2131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B6D7A8"/>
                </a:solidFill>
              </a:rPr>
              <a:t>220 mail.example.mars ESMTP Implementation</a:t>
            </a:r>
            <a:endParaRPr sz="1000">
              <a:solidFill>
                <a:srgbClr val="B6D7A8"/>
              </a:solidFill>
            </a:endParaRPr>
          </a:p>
        </p:txBody>
      </p:sp>
      <p:cxnSp>
        <p:nvCxnSpPr>
          <p:cNvPr id="989" name="Google Shape;989;p69"/>
          <p:cNvCxnSpPr/>
          <p:nvPr/>
        </p:nvCxnSpPr>
        <p:spPr>
          <a:xfrm>
            <a:off x="2216875" y="2777925"/>
            <a:ext cx="4695000" cy="0"/>
          </a:xfrm>
          <a:prstGeom prst="straightConnector1">
            <a:avLst/>
          </a:prstGeom>
          <a:noFill/>
          <a:ln cap="flat" cmpd="sng" w="9525">
            <a:solidFill>
              <a:srgbClr val="0000FF"/>
            </a:solidFill>
            <a:prstDash val="solid"/>
            <a:round/>
            <a:headEnd len="med" w="med" type="none"/>
            <a:tailEnd len="med" w="med" type="triangle"/>
          </a:ln>
        </p:spPr>
      </p:cxnSp>
      <p:sp>
        <p:nvSpPr>
          <p:cNvPr id="990" name="Google Shape;990;p69"/>
          <p:cNvSpPr txBox="1"/>
          <p:nvPr/>
        </p:nvSpPr>
        <p:spPr>
          <a:xfrm>
            <a:off x="2490925" y="2512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rPr>
              <a:t>HELO mail.example.com</a:t>
            </a:r>
            <a:endParaRPr sz="1000">
              <a:solidFill>
                <a:srgbClr val="0000FF"/>
              </a:solidFill>
            </a:endParaRPr>
          </a:p>
        </p:txBody>
      </p:sp>
      <p:cxnSp>
        <p:nvCxnSpPr>
          <p:cNvPr id="991" name="Google Shape;991;p69"/>
          <p:cNvCxnSpPr/>
          <p:nvPr/>
        </p:nvCxnSpPr>
        <p:spPr>
          <a:xfrm>
            <a:off x="2216875" y="3539925"/>
            <a:ext cx="4695000" cy="0"/>
          </a:xfrm>
          <a:prstGeom prst="straightConnector1">
            <a:avLst/>
          </a:prstGeom>
          <a:noFill/>
          <a:ln cap="flat" cmpd="sng" w="9525">
            <a:solidFill>
              <a:srgbClr val="0000FF"/>
            </a:solidFill>
            <a:prstDash val="solid"/>
            <a:round/>
            <a:headEnd len="med" w="med" type="none"/>
            <a:tailEnd len="med" w="med" type="triangle"/>
          </a:ln>
        </p:spPr>
      </p:cxnSp>
      <p:sp>
        <p:nvSpPr>
          <p:cNvPr id="992" name="Google Shape;992;p69"/>
          <p:cNvSpPr txBox="1"/>
          <p:nvPr/>
        </p:nvSpPr>
        <p:spPr>
          <a:xfrm>
            <a:off x="2490925" y="3274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rPr>
              <a:t>MAIL FROM:&lt;alice@example.com&gt;</a:t>
            </a:r>
            <a:endParaRPr sz="1000">
              <a:solidFill>
                <a:srgbClr val="0000FF"/>
              </a:solidFill>
            </a:endParaRPr>
          </a:p>
        </p:txBody>
      </p:sp>
      <p:cxnSp>
        <p:nvCxnSpPr>
          <p:cNvPr id="993" name="Google Shape;993;p69"/>
          <p:cNvCxnSpPr/>
          <p:nvPr/>
        </p:nvCxnSpPr>
        <p:spPr>
          <a:xfrm>
            <a:off x="2220400" y="4710175"/>
            <a:ext cx="0" cy="274500"/>
          </a:xfrm>
          <a:prstGeom prst="straightConnector1">
            <a:avLst/>
          </a:prstGeom>
          <a:noFill/>
          <a:ln cap="flat" cmpd="sng" w="19050">
            <a:solidFill>
              <a:srgbClr val="575279"/>
            </a:solidFill>
            <a:prstDash val="dot"/>
            <a:round/>
            <a:headEnd len="med" w="med" type="none"/>
            <a:tailEnd len="med" w="med" type="none"/>
          </a:ln>
        </p:spPr>
      </p:cxnSp>
      <p:cxnSp>
        <p:nvCxnSpPr>
          <p:cNvPr id="994" name="Google Shape;994;p69"/>
          <p:cNvCxnSpPr/>
          <p:nvPr/>
        </p:nvCxnSpPr>
        <p:spPr>
          <a:xfrm>
            <a:off x="6923600" y="4710175"/>
            <a:ext cx="0" cy="274500"/>
          </a:xfrm>
          <a:prstGeom prst="straightConnector1">
            <a:avLst/>
          </a:prstGeom>
          <a:noFill/>
          <a:ln cap="flat" cmpd="sng" w="19050">
            <a:solidFill>
              <a:srgbClr val="575279"/>
            </a:solidFill>
            <a:prstDash val="dot"/>
            <a:round/>
            <a:headEnd len="med" w="med" type="none"/>
            <a:tailEnd len="med" w="med" type="none"/>
          </a:ln>
        </p:spPr>
      </p:cxnSp>
      <p:cxnSp>
        <p:nvCxnSpPr>
          <p:cNvPr id="995" name="Google Shape;995;p69"/>
          <p:cNvCxnSpPr/>
          <p:nvPr/>
        </p:nvCxnSpPr>
        <p:spPr>
          <a:xfrm>
            <a:off x="2216875" y="3158925"/>
            <a:ext cx="4695000" cy="0"/>
          </a:xfrm>
          <a:prstGeom prst="straightConnector1">
            <a:avLst/>
          </a:prstGeom>
          <a:noFill/>
          <a:ln cap="flat" cmpd="sng" w="9525">
            <a:solidFill>
              <a:srgbClr val="B6D7A8"/>
            </a:solidFill>
            <a:prstDash val="solid"/>
            <a:round/>
            <a:headEnd len="med" w="med" type="triangle"/>
            <a:tailEnd len="med" w="med" type="none"/>
          </a:ln>
        </p:spPr>
      </p:cxnSp>
      <p:sp>
        <p:nvSpPr>
          <p:cNvPr id="996" name="Google Shape;996;p69"/>
          <p:cNvSpPr txBox="1"/>
          <p:nvPr/>
        </p:nvSpPr>
        <p:spPr>
          <a:xfrm>
            <a:off x="2490925" y="2893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B6D7A8"/>
                </a:solidFill>
              </a:rPr>
              <a:t>250 Hello mail.example.com, I am glad to meet you</a:t>
            </a:r>
            <a:endParaRPr sz="1000">
              <a:solidFill>
                <a:srgbClr val="B6D7A8"/>
              </a:solidFill>
            </a:endParaRPr>
          </a:p>
        </p:txBody>
      </p:sp>
      <p:cxnSp>
        <p:nvCxnSpPr>
          <p:cNvPr id="997" name="Google Shape;997;p69"/>
          <p:cNvCxnSpPr/>
          <p:nvPr/>
        </p:nvCxnSpPr>
        <p:spPr>
          <a:xfrm>
            <a:off x="2216875" y="3920925"/>
            <a:ext cx="4695000" cy="0"/>
          </a:xfrm>
          <a:prstGeom prst="straightConnector1">
            <a:avLst/>
          </a:prstGeom>
          <a:noFill/>
          <a:ln cap="flat" cmpd="sng" w="9525">
            <a:solidFill>
              <a:srgbClr val="B6D7A8"/>
            </a:solidFill>
            <a:prstDash val="solid"/>
            <a:round/>
            <a:headEnd len="med" w="med" type="triangle"/>
            <a:tailEnd len="med" w="med" type="none"/>
          </a:ln>
        </p:spPr>
      </p:cxnSp>
      <p:sp>
        <p:nvSpPr>
          <p:cNvPr id="998" name="Google Shape;998;p69"/>
          <p:cNvSpPr txBox="1"/>
          <p:nvPr/>
        </p:nvSpPr>
        <p:spPr>
          <a:xfrm>
            <a:off x="2490925" y="3655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B6D7A8"/>
                </a:solidFill>
              </a:rPr>
              <a:t>250 Ok</a:t>
            </a:r>
            <a:endParaRPr sz="1000">
              <a:solidFill>
                <a:srgbClr val="B6D7A8"/>
              </a:solidFill>
            </a:endParaRPr>
          </a:p>
        </p:txBody>
      </p:sp>
      <p:cxnSp>
        <p:nvCxnSpPr>
          <p:cNvPr id="999" name="Google Shape;999;p69"/>
          <p:cNvCxnSpPr/>
          <p:nvPr/>
        </p:nvCxnSpPr>
        <p:spPr>
          <a:xfrm>
            <a:off x="2216875" y="4301925"/>
            <a:ext cx="4695000" cy="0"/>
          </a:xfrm>
          <a:prstGeom prst="straightConnector1">
            <a:avLst/>
          </a:prstGeom>
          <a:noFill/>
          <a:ln cap="flat" cmpd="sng" w="9525">
            <a:solidFill>
              <a:srgbClr val="0000FF"/>
            </a:solidFill>
            <a:prstDash val="solid"/>
            <a:round/>
            <a:headEnd len="med" w="med" type="none"/>
            <a:tailEnd len="med" w="med" type="triangle"/>
          </a:ln>
        </p:spPr>
      </p:cxnSp>
      <p:sp>
        <p:nvSpPr>
          <p:cNvPr id="1000" name="Google Shape;1000;p69"/>
          <p:cNvSpPr txBox="1"/>
          <p:nvPr/>
        </p:nvSpPr>
        <p:spPr>
          <a:xfrm>
            <a:off x="2490925" y="4036425"/>
            <a:ext cx="4290300" cy="26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rPr>
              <a:t>RCPT TO:&lt;bob@example.mars&gt;</a:t>
            </a:r>
            <a:endParaRPr sz="1000">
              <a:solidFill>
                <a:srgbClr val="0000FF"/>
              </a:solidFill>
            </a:endParaRPr>
          </a:p>
        </p:txBody>
      </p:sp>
      <p:sp>
        <p:nvSpPr>
          <p:cNvPr id="1001" name="Google Shape;1001;p69"/>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005" name="Shape 1005"/>
        <p:cNvGrpSpPr/>
        <p:nvPr/>
      </p:nvGrpSpPr>
      <p:grpSpPr>
        <a:xfrm>
          <a:off x="0" y="0"/>
          <a:ext cx="0" cy="0"/>
          <a:chOff x="0" y="0"/>
          <a:chExt cx="0" cy="0"/>
        </a:xfrm>
      </p:grpSpPr>
      <p:sp>
        <p:nvSpPr>
          <p:cNvPr id="1006" name="Google Shape;1006;p70"/>
          <p:cNvSpPr txBox="1"/>
          <p:nvPr>
            <p:ph idx="1" type="body"/>
          </p:nvPr>
        </p:nvSpPr>
        <p:spPr>
          <a:xfrm>
            <a:off x="311700" y="457675"/>
            <a:ext cx="8520600" cy="750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solidFill>
                  <a:srgbClr val="575279"/>
                </a:solidFill>
                <a:latin typeface="Comfortaa"/>
                <a:ea typeface="Comfortaa"/>
                <a:cs typeface="Comfortaa"/>
                <a:sym typeface="Comfortaa"/>
              </a:rPr>
              <a:t>Complete all of the "sending" aspects of the SMTP transaction at the sender, and have the receiver process all of those aspects at once</a:t>
            </a:r>
            <a:endParaRPr>
              <a:solidFill>
                <a:srgbClr val="575279"/>
              </a:solidFill>
              <a:latin typeface="Comfortaa"/>
              <a:ea typeface="Comfortaa"/>
              <a:cs typeface="Comfortaa"/>
              <a:sym typeface="Comfortaa"/>
            </a:endParaRPr>
          </a:p>
        </p:txBody>
      </p:sp>
      <p:sp>
        <p:nvSpPr>
          <p:cNvPr id="1007" name="Google Shape;1007;p70"/>
          <p:cNvSpPr/>
          <p:nvPr/>
        </p:nvSpPr>
        <p:spPr>
          <a:xfrm>
            <a:off x="451438" y="170142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Alice's MTA</a:t>
            </a:r>
            <a:endParaRPr>
              <a:solidFill>
                <a:srgbClr val="28273D"/>
              </a:solidFill>
            </a:endParaRPr>
          </a:p>
        </p:txBody>
      </p:sp>
      <p:sp>
        <p:nvSpPr>
          <p:cNvPr id="1008" name="Google Shape;1008;p70"/>
          <p:cNvSpPr/>
          <p:nvPr/>
        </p:nvSpPr>
        <p:spPr>
          <a:xfrm>
            <a:off x="7669238" y="170142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Bob's MTA</a:t>
            </a:r>
            <a:endParaRPr>
              <a:solidFill>
                <a:srgbClr val="28273D"/>
              </a:solidFill>
            </a:endParaRPr>
          </a:p>
        </p:txBody>
      </p:sp>
      <p:cxnSp>
        <p:nvCxnSpPr>
          <p:cNvPr id="1009" name="Google Shape;1009;p70"/>
          <p:cNvCxnSpPr>
            <a:stCxn id="1007" idx="2"/>
          </p:cNvCxnSpPr>
          <p:nvPr/>
        </p:nvCxnSpPr>
        <p:spPr>
          <a:xfrm>
            <a:off x="1077388" y="2316725"/>
            <a:ext cx="0" cy="2646900"/>
          </a:xfrm>
          <a:prstGeom prst="straightConnector1">
            <a:avLst/>
          </a:prstGeom>
          <a:noFill/>
          <a:ln cap="flat" cmpd="sng" w="9525">
            <a:solidFill>
              <a:srgbClr val="575279"/>
            </a:solidFill>
            <a:prstDash val="solid"/>
            <a:round/>
            <a:headEnd len="med" w="med" type="none"/>
            <a:tailEnd len="med" w="med" type="none"/>
          </a:ln>
        </p:spPr>
      </p:cxnSp>
      <p:sp>
        <p:nvSpPr>
          <p:cNvPr id="1010" name="Google Shape;1010;p70"/>
          <p:cNvSpPr/>
          <p:nvPr/>
        </p:nvSpPr>
        <p:spPr>
          <a:xfrm>
            <a:off x="3450689" y="3342175"/>
            <a:ext cx="2242620" cy="1724976"/>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Bundle Protocol</a:t>
            </a:r>
            <a:endParaRPr>
              <a:solidFill>
                <a:srgbClr val="28273D"/>
              </a:solidFill>
            </a:endParaRPr>
          </a:p>
          <a:p>
            <a:pPr indent="0" lvl="0" marL="0" rtl="0" algn="ctr">
              <a:spcBef>
                <a:spcPts val="0"/>
              </a:spcBef>
              <a:spcAft>
                <a:spcPts val="0"/>
              </a:spcAft>
              <a:buNone/>
            </a:pPr>
            <a:r>
              <a:rPr lang="en">
                <a:solidFill>
                  <a:srgbClr val="28273D"/>
                </a:solidFill>
              </a:rPr>
              <a:t>Network</a:t>
            </a:r>
            <a:endParaRPr>
              <a:solidFill>
                <a:srgbClr val="28273D"/>
              </a:solidFill>
            </a:endParaRPr>
          </a:p>
        </p:txBody>
      </p:sp>
      <p:cxnSp>
        <p:nvCxnSpPr>
          <p:cNvPr id="1011" name="Google Shape;1011;p70"/>
          <p:cNvCxnSpPr/>
          <p:nvPr/>
        </p:nvCxnSpPr>
        <p:spPr>
          <a:xfrm>
            <a:off x="1077400" y="4621975"/>
            <a:ext cx="2446800" cy="0"/>
          </a:xfrm>
          <a:prstGeom prst="straightConnector1">
            <a:avLst/>
          </a:prstGeom>
          <a:noFill/>
          <a:ln cap="flat" cmpd="sng" w="9525">
            <a:solidFill>
              <a:srgbClr val="0000FF"/>
            </a:solidFill>
            <a:prstDash val="solid"/>
            <a:round/>
            <a:headEnd len="med" w="med" type="none"/>
            <a:tailEnd len="med" w="med" type="triangle"/>
          </a:ln>
        </p:spPr>
      </p:cxnSp>
      <p:sp>
        <p:nvSpPr>
          <p:cNvPr id="1012" name="Google Shape;1012;p70"/>
          <p:cNvSpPr txBox="1"/>
          <p:nvPr/>
        </p:nvSpPr>
        <p:spPr>
          <a:xfrm>
            <a:off x="1077400" y="2365675"/>
            <a:ext cx="2446800" cy="22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FF"/>
                </a:solidFill>
              </a:rPr>
              <a:t>HELO mail.example.com</a:t>
            </a:r>
            <a:br>
              <a:rPr lang="en" sz="1000">
                <a:solidFill>
                  <a:srgbClr val="0000FF"/>
                </a:solidFill>
              </a:rPr>
            </a:br>
            <a:r>
              <a:rPr lang="en" sz="1000">
                <a:solidFill>
                  <a:srgbClr val="0000FF"/>
                </a:solidFill>
              </a:rPr>
              <a:t>MAIL FROM:&lt;alice@example.com&gt;</a:t>
            </a:r>
            <a:br>
              <a:rPr lang="en" sz="1000">
                <a:solidFill>
                  <a:srgbClr val="0000FF"/>
                </a:solidFill>
              </a:rPr>
            </a:br>
            <a:r>
              <a:rPr lang="en" sz="1000">
                <a:solidFill>
                  <a:srgbClr val="0000FF"/>
                </a:solidFill>
              </a:rPr>
              <a:t>RCPT TO:&lt;bob@example.org&gt;</a:t>
            </a:r>
            <a:br>
              <a:rPr lang="en" sz="1000">
                <a:solidFill>
                  <a:srgbClr val="0000FF"/>
                </a:solidFill>
              </a:rPr>
            </a:br>
            <a:r>
              <a:rPr lang="en" sz="1000">
                <a:solidFill>
                  <a:srgbClr val="0000FF"/>
                </a:solidFill>
              </a:rPr>
              <a:t>DATA</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From: Alice &lt;alice@example.com&gt;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To: Bob &lt;bob@example.org&gt;</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Subject: Saying Hello</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Date: Sun, 24 Nov 2024 05:53:28 -0800</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Message-ID: &lt;1234@example.com&gt;</a:t>
            </a:r>
            <a:endParaRPr sz="1000">
              <a:solidFill>
                <a:srgbClr val="0000FF"/>
              </a:solidFill>
            </a:endParaRPr>
          </a:p>
          <a:p>
            <a:pPr indent="0" lvl="0" marL="0" rtl="0" algn="l">
              <a:spcBef>
                <a:spcPts val="0"/>
              </a:spcBef>
              <a:spcAft>
                <a:spcPts val="0"/>
              </a:spcAft>
              <a:buClr>
                <a:schemeClr val="dk1"/>
              </a:buClr>
              <a:buSzPts val="1100"/>
              <a:buFont typeface="Arial"/>
              <a:buNone/>
            </a:pPr>
            <a:r>
              <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This is a message just to say hello.</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So, "Hello".</a:t>
            </a:r>
            <a:endParaRPr sz="1000">
              <a:solidFill>
                <a:srgbClr val="0000FF"/>
              </a:solidFill>
            </a:endParaRPr>
          </a:p>
          <a:p>
            <a:pPr indent="0" lvl="0" marL="0" rtl="0" algn="l">
              <a:spcBef>
                <a:spcPts val="0"/>
              </a:spcBef>
              <a:spcAft>
                <a:spcPts val="0"/>
              </a:spcAft>
              <a:buClr>
                <a:schemeClr val="dk1"/>
              </a:buClr>
              <a:buSzPts val="1100"/>
              <a:buFont typeface="Arial"/>
              <a:buNone/>
            </a:pPr>
            <a:r>
              <a:rPr lang="en" sz="1000">
                <a:solidFill>
                  <a:srgbClr val="0000FF"/>
                </a:solidFill>
              </a:rPr>
              <a:t>.</a:t>
            </a:r>
            <a:endParaRPr sz="1000">
              <a:solidFill>
                <a:srgbClr val="0000FF"/>
              </a:solidFill>
            </a:endParaRPr>
          </a:p>
          <a:p>
            <a:pPr indent="0" lvl="0" marL="0" rtl="0" algn="l">
              <a:spcBef>
                <a:spcPts val="0"/>
              </a:spcBef>
              <a:spcAft>
                <a:spcPts val="0"/>
              </a:spcAft>
              <a:buNone/>
            </a:pPr>
            <a:r>
              <a:rPr lang="en" sz="1000">
                <a:solidFill>
                  <a:srgbClr val="0000FF"/>
                </a:solidFill>
              </a:rPr>
              <a:t>QUIT</a:t>
            </a:r>
            <a:endParaRPr sz="1000">
              <a:solidFill>
                <a:srgbClr val="0000FF"/>
              </a:solidFill>
            </a:endParaRPr>
          </a:p>
        </p:txBody>
      </p:sp>
      <p:cxnSp>
        <p:nvCxnSpPr>
          <p:cNvPr id="1013" name="Google Shape;1013;p70"/>
          <p:cNvCxnSpPr/>
          <p:nvPr/>
        </p:nvCxnSpPr>
        <p:spPr>
          <a:xfrm>
            <a:off x="5374850" y="4621975"/>
            <a:ext cx="2911800" cy="0"/>
          </a:xfrm>
          <a:prstGeom prst="straightConnector1">
            <a:avLst/>
          </a:prstGeom>
          <a:noFill/>
          <a:ln cap="flat" cmpd="sng" w="9525">
            <a:solidFill>
              <a:srgbClr val="0000FF"/>
            </a:solidFill>
            <a:prstDash val="solid"/>
            <a:round/>
            <a:headEnd len="med" w="med" type="none"/>
            <a:tailEnd len="med" w="med" type="triangle"/>
          </a:ln>
        </p:spPr>
      </p:cxnSp>
      <p:sp>
        <p:nvSpPr>
          <p:cNvPr id="1014" name="Google Shape;1014;p70"/>
          <p:cNvSpPr txBox="1"/>
          <p:nvPr/>
        </p:nvSpPr>
        <p:spPr>
          <a:xfrm>
            <a:off x="5770850" y="2379775"/>
            <a:ext cx="2446800" cy="22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FF"/>
                </a:solidFill>
              </a:rPr>
              <a:t>HELO mail.example.com</a:t>
            </a:r>
            <a:br>
              <a:rPr lang="en" sz="1000">
                <a:solidFill>
                  <a:srgbClr val="0000FF"/>
                </a:solidFill>
              </a:rPr>
            </a:br>
            <a:r>
              <a:rPr lang="en" sz="1000">
                <a:solidFill>
                  <a:srgbClr val="0000FF"/>
                </a:solidFill>
              </a:rPr>
              <a:t>MAIL FROM:&lt;alice@example.com&gt;</a:t>
            </a:r>
            <a:br>
              <a:rPr lang="en" sz="1000">
                <a:solidFill>
                  <a:srgbClr val="0000FF"/>
                </a:solidFill>
              </a:rPr>
            </a:br>
            <a:r>
              <a:rPr lang="en" sz="1000">
                <a:solidFill>
                  <a:srgbClr val="0000FF"/>
                </a:solidFill>
              </a:rPr>
              <a:t>RCPT TO:&lt;bob@example.org&gt;</a:t>
            </a:r>
            <a:br>
              <a:rPr lang="en" sz="1000">
                <a:solidFill>
                  <a:srgbClr val="0000FF"/>
                </a:solidFill>
              </a:rPr>
            </a:br>
            <a:r>
              <a:rPr lang="en" sz="1000">
                <a:solidFill>
                  <a:srgbClr val="0000FF"/>
                </a:solidFill>
              </a:rPr>
              <a:t>DATA</a:t>
            </a:r>
            <a:endParaRPr sz="1000">
              <a:solidFill>
                <a:srgbClr val="0000FF"/>
              </a:solidFill>
            </a:endParaRPr>
          </a:p>
          <a:p>
            <a:pPr indent="0" lvl="0" marL="0" rtl="0" algn="l">
              <a:spcBef>
                <a:spcPts val="0"/>
              </a:spcBef>
              <a:spcAft>
                <a:spcPts val="0"/>
              </a:spcAft>
              <a:buNone/>
            </a:pPr>
            <a:r>
              <a:rPr lang="en" sz="1000">
                <a:solidFill>
                  <a:srgbClr val="0000FF"/>
                </a:solidFill>
              </a:rPr>
              <a:t>From: Alice &lt;alice@example.com&gt;</a:t>
            </a:r>
            <a:endParaRPr sz="1000">
              <a:solidFill>
                <a:srgbClr val="0000FF"/>
              </a:solidFill>
            </a:endParaRPr>
          </a:p>
          <a:p>
            <a:pPr indent="0" lvl="0" marL="0" rtl="0" algn="l">
              <a:spcBef>
                <a:spcPts val="0"/>
              </a:spcBef>
              <a:spcAft>
                <a:spcPts val="0"/>
              </a:spcAft>
              <a:buNone/>
            </a:pPr>
            <a:r>
              <a:rPr lang="en" sz="1000">
                <a:solidFill>
                  <a:srgbClr val="0000FF"/>
                </a:solidFill>
              </a:rPr>
              <a:t>To: Bob &lt;bob@example.org&gt;</a:t>
            </a:r>
            <a:endParaRPr sz="1000">
              <a:solidFill>
                <a:srgbClr val="0000FF"/>
              </a:solidFill>
            </a:endParaRPr>
          </a:p>
          <a:p>
            <a:pPr indent="0" lvl="0" marL="0" rtl="0" algn="l">
              <a:spcBef>
                <a:spcPts val="0"/>
              </a:spcBef>
              <a:spcAft>
                <a:spcPts val="0"/>
              </a:spcAft>
              <a:buNone/>
            </a:pPr>
            <a:r>
              <a:rPr lang="en" sz="1000">
                <a:solidFill>
                  <a:srgbClr val="0000FF"/>
                </a:solidFill>
              </a:rPr>
              <a:t>Subject: Saying Hello</a:t>
            </a:r>
            <a:endParaRPr sz="1000">
              <a:solidFill>
                <a:srgbClr val="0000FF"/>
              </a:solidFill>
            </a:endParaRPr>
          </a:p>
          <a:p>
            <a:pPr indent="0" lvl="0" marL="0" rtl="0" algn="l">
              <a:spcBef>
                <a:spcPts val="0"/>
              </a:spcBef>
              <a:spcAft>
                <a:spcPts val="0"/>
              </a:spcAft>
              <a:buNone/>
            </a:pPr>
            <a:r>
              <a:rPr lang="en" sz="1000">
                <a:solidFill>
                  <a:srgbClr val="0000FF"/>
                </a:solidFill>
              </a:rPr>
              <a:t>Date: Sun, 24 Nov 2024 05:53:28 -0800</a:t>
            </a:r>
            <a:endParaRPr sz="1000">
              <a:solidFill>
                <a:srgbClr val="0000FF"/>
              </a:solidFill>
            </a:endParaRPr>
          </a:p>
          <a:p>
            <a:pPr indent="0" lvl="0" marL="0" rtl="0" algn="l">
              <a:spcBef>
                <a:spcPts val="0"/>
              </a:spcBef>
              <a:spcAft>
                <a:spcPts val="0"/>
              </a:spcAft>
              <a:buNone/>
            </a:pPr>
            <a:r>
              <a:rPr lang="en" sz="1000">
                <a:solidFill>
                  <a:srgbClr val="0000FF"/>
                </a:solidFill>
              </a:rPr>
              <a:t>Message-ID: &lt;1234@example.com&gt;</a:t>
            </a:r>
            <a:endParaRPr sz="1000">
              <a:solidFill>
                <a:srgbClr val="0000FF"/>
              </a:solidFill>
            </a:endParaRPr>
          </a:p>
          <a:p>
            <a:pPr indent="0" lvl="0" marL="0" rtl="0" algn="l">
              <a:spcBef>
                <a:spcPts val="0"/>
              </a:spcBef>
              <a:spcAft>
                <a:spcPts val="0"/>
              </a:spcAft>
              <a:buNone/>
            </a:pPr>
            <a:r>
              <a:t/>
            </a:r>
            <a:endParaRPr sz="1000">
              <a:solidFill>
                <a:srgbClr val="0000FF"/>
              </a:solidFill>
            </a:endParaRPr>
          </a:p>
          <a:p>
            <a:pPr indent="0" lvl="0" marL="0" rtl="0" algn="l">
              <a:spcBef>
                <a:spcPts val="0"/>
              </a:spcBef>
              <a:spcAft>
                <a:spcPts val="0"/>
              </a:spcAft>
              <a:buNone/>
            </a:pPr>
            <a:r>
              <a:rPr lang="en" sz="1000">
                <a:solidFill>
                  <a:srgbClr val="0000FF"/>
                </a:solidFill>
              </a:rPr>
              <a:t>This is a message just to say hello.</a:t>
            </a:r>
            <a:endParaRPr sz="1000">
              <a:solidFill>
                <a:srgbClr val="0000FF"/>
              </a:solidFill>
            </a:endParaRPr>
          </a:p>
          <a:p>
            <a:pPr indent="0" lvl="0" marL="0" rtl="0" algn="l">
              <a:spcBef>
                <a:spcPts val="0"/>
              </a:spcBef>
              <a:spcAft>
                <a:spcPts val="0"/>
              </a:spcAft>
              <a:buNone/>
            </a:pPr>
            <a:r>
              <a:rPr lang="en" sz="1000">
                <a:solidFill>
                  <a:srgbClr val="0000FF"/>
                </a:solidFill>
              </a:rPr>
              <a:t>So, "Hello".</a:t>
            </a:r>
            <a:endParaRPr sz="1000">
              <a:solidFill>
                <a:srgbClr val="0000FF"/>
              </a:solidFill>
            </a:endParaRPr>
          </a:p>
          <a:p>
            <a:pPr indent="0" lvl="0" marL="0" rtl="0" algn="l">
              <a:spcBef>
                <a:spcPts val="0"/>
              </a:spcBef>
              <a:spcAft>
                <a:spcPts val="0"/>
              </a:spcAft>
              <a:buNone/>
            </a:pPr>
            <a:r>
              <a:rPr lang="en" sz="1000">
                <a:solidFill>
                  <a:srgbClr val="0000FF"/>
                </a:solidFill>
              </a:rPr>
              <a:t>.</a:t>
            </a:r>
            <a:endParaRPr sz="1000">
              <a:solidFill>
                <a:srgbClr val="0000FF"/>
              </a:solidFill>
            </a:endParaRPr>
          </a:p>
          <a:p>
            <a:pPr indent="0" lvl="0" marL="0" rtl="0" algn="l">
              <a:spcBef>
                <a:spcPts val="0"/>
              </a:spcBef>
              <a:spcAft>
                <a:spcPts val="0"/>
              </a:spcAft>
              <a:buNone/>
            </a:pPr>
            <a:r>
              <a:rPr lang="en" sz="1000">
                <a:solidFill>
                  <a:srgbClr val="0000FF"/>
                </a:solidFill>
              </a:rPr>
              <a:t>QUIT</a:t>
            </a:r>
            <a:endParaRPr sz="1000">
              <a:solidFill>
                <a:srgbClr val="0000FF"/>
              </a:solidFill>
            </a:endParaRPr>
          </a:p>
        </p:txBody>
      </p:sp>
      <p:cxnSp>
        <p:nvCxnSpPr>
          <p:cNvPr id="1015" name="Google Shape;1015;p70"/>
          <p:cNvCxnSpPr>
            <a:stCxn id="1008" idx="2"/>
          </p:cNvCxnSpPr>
          <p:nvPr/>
        </p:nvCxnSpPr>
        <p:spPr>
          <a:xfrm>
            <a:off x="8295188" y="2316725"/>
            <a:ext cx="0" cy="2635800"/>
          </a:xfrm>
          <a:prstGeom prst="straightConnector1">
            <a:avLst/>
          </a:prstGeom>
          <a:noFill/>
          <a:ln cap="flat" cmpd="sng" w="9525">
            <a:solidFill>
              <a:srgbClr val="575279"/>
            </a:solidFill>
            <a:prstDash val="solid"/>
            <a:round/>
            <a:headEnd len="med" w="med" type="none"/>
            <a:tailEnd len="med" w="med" type="none"/>
          </a:ln>
        </p:spPr>
      </p:cxnSp>
      <p:sp>
        <p:nvSpPr>
          <p:cNvPr id="1016" name="Google Shape;1016;p70"/>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020" name="Shape 1020"/>
        <p:cNvGrpSpPr/>
        <p:nvPr/>
      </p:nvGrpSpPr>
      <p:grpSpPr>
        <a:xfrm>
          <a:off x="0" y="0"/>
          <a:ext cx="0" cy="0"/>
          <a:chOff x="0" y="0"/>
          <a:chExt cx="0" cy="0"/>
        </a:xfrm>
      </p:grpSpPr>
      <p:sp>
        <p:nvSpPr>
          <p:cNvPr id="1021" name="Google Shape;102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320">
                <a:solidFill>
                  <a:srgbClr val="28273D"/>
                </a:solidFill>
                <a:latin typeface="Montserrat"/>
                <a:ea typeface="Montserrat"/>
                <a:cs typeface="Montserrat"/>
                <a:sym typeface="Montserrat"/>
              </a:rPr>
              <a:t>Two Separate Email Processes On Separate Internets</a:t>
            </a:r>
            <a:endParaRPr b="1" sz="2320">
              <a:solidFill>
                <a:srgbClr val="28273D"/>
              </a:solidFill>
              <a:latin typeface="Montserrat"/>
              <a:ea typeface="Montserrat"/>
              <a:cs typeface="Montserrat"/>
              <a:sym typeface="Montserrat"/>
            </a:endParaRPr>
          </a:p>
        </p:txBody>
      </p:sp>
      <p:sp>
        <p:nvSpPr>
          <p:cNvPr id="1022" name="Google Shape;1022;p71"/>
          <p:cNvSpPr/>
          <p:nvPr/>
        </p:nvSpPr>
        <p:spPr>
          <a:xfrm>
            <a:off x="311700" y="3003088"/>
            <a:ext cx="1447956" cy="1113804"/>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Earth Internet</a:t>
            </a:r>
            <a:endParaRPr>
              <a:solidFill>
                <a:srgbClr val="28273D"/>
              </a:solidFill>
            </a:endParaRPr>
          </a:p>
        </p:txBody>
      </p:sp>
      <p:sp>
        <p:nvSpPr>
          <p:cNvPr id="1023" name="Google Shape;1023;p71"/>
          <p:cNvSpPr txBox="1"/>
          <p:nvPr/>
        </p:nvSpPr>
        <p:spPr>
          <a:xfrm>
            <a:off x="311700" y="1685800"/>
            <a:ext cx="1628700" cy="8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575279"/>
                </a:solidFill>
              </a:rPr>
              <a:t>1: </a:t>
            </a:r>
            <a:r>
              <a:rPr lang="en" sz="1600">
                <a:solidFill>
                  <a:srgbClr val="575279"/>
                </a:solidFill>
              </a:rPr>
              <a:t>Submission</a:t>
            </a:r>
            <a:endParaRPr sz="1600">
              <a:solidFill>
                <a:srgbClr val="575279"/>
              </a:solidFill>
            </a:endParaRPr>
          </a:p>
          <a:p>
            <a:pPr indent="0" lvl="0" marL="0" rtl="0" algn="l">
              <a:spcBef>
                <a:spcPts val="0"/>
              </a:spcBef>
              <a:spcAft>
                <a:spcPts val="0"/>
              </a:spcAft>
              <a:buNone/>
            </a:pPr>
            <a:r>
              <a:rPr lang="en" sz="1600">
                <a:solidFill>
                  <a:srgbClr val="575279"/>
                </a:solidFill>
              </a:rPr>
              <a:t>2: Relay</a:t>
            </a:r>
            <a:endParaRPr sz="1600">
              <a:solidFill>
                <a:srgbClr val="575279"/>
              </a:solidFill>
            </a:endParaRPr>
          </a:p>
          <a:p>
            <a:pPr indent="0" lvl="0" marL="0" rtl="0" algn="l">
              <a:spcBef>
                <a:spcPts val="0"/>
              </a:spcBef>
              <a:spcAft>
                <a:spcPts val="0"/>
              </a:spcAft>
              <a:buNone/>
            </a:pPr>
            <a:r>
              <a:rPr lang="en" sz="1600">
                <a:solidFill>
                  <a:srgbClr val="575279"/>
                </a:solidFill>
              </a:rPr>
              <a:t>3: Access</a:t>
            </a:r>
            <a:endParaRPr sz="1600">
              <a:solidFill>
                <a:srgbClr val="575279"/>
              </a:solidFill>
            </a:endParaRPr>
          </a:p>
        </p:txBody>
      </p:sp>
      <p:sp>
        <p:nvSpPr>
          <p:cNvPr id="1024" name="Google Shape;1024;p71"/>
          <p:cNvSpPr/>
          <p:nvPr/>
        </p:nvSpPr>
        <p:spPr>
          <a:xfrm>
            <a:off x="3345488" y="2616562"/>
            <a:ext cx="2453004" cy="1886868"/>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Solar System Internet DTN</a:t>
            </a:r>
            <a:endParaRPr>
              <a:solidFill>
                <a:srgbClr val="28273D"/>
              </a:solidFill>
            </a:endParaRPr>
          </a:p>
        </p:txBody>
      </p:sp>
      <p:sp>
        <p:nvSpPr>
          <p:cNvPr id="1025" name="Google Shape;1025;p71"/>
          <p:cNvSpPr/>
          <p:nvPr/>
        </p:nvSpPr>
        <p:spPr>
          <a:xfrm>
            <a:off x="7384350" y="3003100"/>
            <a:ext cx="1447956" cy="1113804"/>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Mars </a:t>
            </a:r>
            <a:r>
              <a:rPr lang="en">
                <a:solidFill>
                  <a:srgbClr val="28273D"/>
                </a:solidFill>
              </a:rPr>
              <a:t>Internet</a:t>
            </a:r>
            <a:endParaRPr>
              <a:solidFill>
                <a:srgbClr val="28273D"/>
              </a:solidFill>
            </a:endParaRPr>
          </a:p>
        </p:txBody>
      </p:sp>
      <p:sp>
        <p:nvSpPr>
          <p:cNvPr id="1026" name="Google Shape;1026;p71"/>
          <p:cNvSpPr txBox="1"/>
          <p:nvPr/>
        </p:nvSpPr>
        <p:spPr>
          <a:xfrm>
            <a:off x="3719663" y="1893850"/>
            <a:ext cx="18132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575279"/>
                </a:solidFill>
              </a:rPr>
              <a:t>4: Data Transfer</a:t>
            </a:r>
            <a:endParaRPr sz="1600">
              <a:solidFill>
                <a:srgbClr val="575279"/>
              </a:solidFill>
            </a:endParaRPr>
          </a:p>
        </p:txBody>
      </p:sp>
      <p:sp>
        <p:nvSpPr>
          <p:cNvPr id="1027" name="Google Shape;1027;p71"/>
          <p:cNvSpPr txBox="1"/>
          <p:nvPr/>
        </p:nvSpPr>
        <p:spPr>
          <a:xfrm>
            <a:off x="7312125" y="1685800"/>
            <a:ext cx="1592400" cy="83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575279"/>
                </a:solidFill>
              </a:rPr>
              <a:t>5: Submission</a:t>
            </a:r>
            <a:endParaRPr sz="1600">
              <a:solidFill>
                <a:srgbClr val="575279"/>
              </a:solidFill>
            </a:endParaRPr>
          </a:p>
          <a:p>
            <a:pPr indent="0" lvl="0" marL="0" rtl="0" algn="l">
              <a:spcBef>
                <a:spcPts val="0"/>
              </a:spcBef>
              <a:spcAft>
                <a:spcPts val="0"/>
              </a:spcAft>
              <a:buNone/>
            </a:pPr>
            <a:r>
              <a:rPr lang="en" sz="1600">
                <a:solidFill>
                  <a:srgbClr val="575279"/>
                </a:solidFill>
              </a:rPr>
              <a:t>6: Relay</a:t>
            </a:r>
            <a:endParaRPr sz="1600">
              <a:solidFill>
                <a:srgbClr val="575279"/>
              </a:solidFill>
            </a:endParaRPr>
          </a:p>
          <a:p>
            <a:pPr indent="0" lvl="0" marL="0" rtl="0" algn="l">
              <a:spcBef>
                <a:spcPts val="0"/>
              </a:spcBef>
              <a:spcAft>
                <a:spcPts val="0"/>
              </a:spcAft>
              <a:buNone/>
            </a:pPr>
            <a:r>
              <a:rPr lang="en" sz="1600">
                <a:solidFill>
                  <a:srgbClr val="575279"/>
                </a:solidFill>
              </a:rPr>
              <a:t>7: Access</a:t>
            </a:r>
            <a:endParaRPr sz="1600">
              <a:solidFill>
                <a:srgbClr val="575279"/>
              </a:solidFill>
            </a:endParaRPr>
          </a:p>
        </p:txBody>
      </p:sp>
      <p:cxnSp>
        <p:nvCxnSpPr>
          <p:cNvPr id="1028" name="Google Shape;1028;p71"/>
          <p:cNvCxnSpPr>
            <a:stCxn id="1022" idx="0"/>
            <a:endCxn id="1024" idx="2"/>
          </p:cNvCxnSpPr>
          <p:nvPr/>
        </p:nvCxnSpPr>
        <p:spPr>
          <a:xfrm>
            <a:off x="1758449" y="3559989"/>
            <a:ext cx="1594500" cy="0"/>
          </a:xfrm>
          <a:prstGeom prst="straightConnector1">
            <a:avLst/>
          </a:prstGeom>
          <a:noFill/>
          <a:ln cap="flat" cmpd="sng" w="9525">
            <a:solidFill>
              <a:srgbClr val="575279"/>
            </a:solidFill>
            <a:prstDash val="solid"/>
            <a:round/>
            <a:headEnd len="med" w="med" type="none"/>
            <a:tailEnd len="med" w="med" type="triangle"/>
          </a:ln>
        </p:spPr>
      </p:cxnSp>
      <p:cxnSp>
        <p:nvCxnSpPr>
          <p:cNvPr id="1029" name="Google Shape;1029;p71"/>
          <p:cNvCxnSpPr>
            <a:stCxn id="1024" idx="0"/>
            <a:endCxn id="1025" idx="2"/>
          </p:cNvCxnSpPr>
          <p:nvPr/>
        </p:nvCxnSpPr>
        <p:spPr>
          <a:xfrm>
            <a:off x="5796447" y="3559996"/>
            <a:ext cx="1592400" cy="0"/>
          </a:xfrm>
          <a:prstGeom prst="straightConnector1">
            <a:avLst/>
          </a:prstGeom>
          <a:noFill/>
          <a:ln cap="flat" cmpd="sng" w="9525">
            <a:solidFill>
              <a:srgbClr val="575279"/>
            </a:solidFill>
            <a:prstDash val="solid"/>
            <a:round/>
            <a:headEnd len="med" w="med" type="none"/>
            <a:tailEnd len="med" w="med" type="triangle"/>
          </a:ln>
        </p:spPr>
      </p:cxnSp>
      <p:cxnSp>
        <p:nvCxnSpPr>
          <p:cNvPr id="1030" name="Google Shape;1030;p71"/>
          <p:cNvCxnSpPr>
            <a:stCxn id="1023" idx="3"/>
            <a:endCxn id="1026" idx="1"/>
          </p:cNvCxnSpPr>
          <p:nvPr/>
        </p:nvCxnSpPr>
        <p:spPr>
          <a:xfrm>
            <a:off x="1940400" y="2104750"/>
            <a:ext cx="1779300" cy="0"/>
          </a:xfrm>
          <a:prstGeom prst="straightConnector1">
            <a:avLst/>
          </a:prstGeom>
          <a:noFill/>
          <a:ln cap="flat" cmpd="sng" w="9525">
            <a:solidFill>
              <a:srgbClr val="575279"/>
            </a:solidFill>
            <a:prstDash val="solid"/>
            <a:round/>
            <a:headEnd len="med" w="med" type="none"/>
            <a:tailEnd len="med" w="med" type="triangle"/>
          </a:ln>
        </p:spPr>
      </p:cxnSp>
      <p:cxnSp>
        <p:nvCxnSpPr>
          <p:cNvPr id="1031" name="Google Shape;1031;p71"/>
          <p:cNvCxnSpPr>
            <a:stCxn id="1026" idx="3"/>
            <a:endCxn id="1027" idx="1"/>
          </p:cNvCxnSpPr>
          <p:nvPr/>
        </p:nvCxnSpPr>
        <p:spPr>
          <a:xfrm>
            <a:off x="5532863" y="2104750"/>
            <a:ext cx="1779300" cy="0"/>
          </a:xfrm>
          <a:prstGeom prst="straightConnector1">
            <a:avLst/>
          </a:prstGeom>
          <a:noFill/>
          <a:ln cap="flat" cmpd="sng" w="9525">
            <a:solidFill>
              <a:srgbClr val="575279"/>
            </a:solidFill>
            <a:prstDash val="solid"/>
            <a:round/>
            <a:headEnd len="med" w="med" type="none"/>
            <a:tailEnd len="med" w="med" type="triangle"/>
          </a:ln>
        </p:spPr>
      </p:cxnSp>
      <p:sp>
        <p:nvSpPr>
          <p:cNvPr id="1032" name="Google Shape;1032;p71"/>
          <p:cNvSpPr txBox="1"/>
          <p:nvPr/>
        </p:nvSpPr>
        <p:spPr>
          <a:xfrm>
            <a:off x="2270575" y="3560000"/>
            <a:ext cx="5640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575279"/>
                </a:solidFill>
              </a:rPr>
              <a:t>BP</a:t>
            </a:r>
            <a:endParaRPr sz="1600">
              <a:solidFill>
                <a:srgbClr val="575279"/>
              </a:solidFill>
            </a:endParaRPr>
          </a:p>
        </p:txBody>
      </p:sp>
      <p:sp>
        <p:nvSpPr>
          <p:cNvPr id="1033" name="Google Shape;1033;p71"/>
          <p:cNvSpPr txBox="1"/>
          <p:nvPr/>
        </p:nvSpPr>
        <p:spPr>
          <a:xfrm>
            <a:off x="6309425" y="3560000"/>
            <a:ext cx="5640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575279"/>
                </a:solidFill>
              </a:rPr>
              <a:t>BP</a:t>
            </a:r>
            <a:endParaRPr sz="1600">
              <a:solidFill>
                <a:srgbClr val="575279"/>
              </a:solidFill>
            </a:endParaRPr>
          </a:p>
        </p:txBody>
      </p:sp>
      <p:sp>
        <p:nvSpPr>
          <p:cNvPr id="1034" name="Google Shape;1034;p71"/>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038" name="Shape 1038"/>
        <p:cNvGrpSpPr/>
        <p:nvPr/>
      </p:nvGrpSpPr>
      <p:grpSpPr>
        <a:xfrm>
          <a:off x="0" y="0"/>
          <a:ext cx="0" cy="0"/>
          <a:chOff x="0" y="0"/>
          <a:chExt cx="0" cy="0"/>
        </a:xfrm>
      </p:grpSpPr>
      <p:sp>
        <p:nvSpPr>
          <p:cNvPr id="1039" name="Google Shape;1039;p72"/>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SMTP Data Object</a:t>
            </a:r>
            <a:endParaRPr b="1">
              <a:solidFill>
                <a:srgbClr val="28273D"/>
              </a:solidFill>
              <a:latin typeface="Montserrat"/>
              <a:ea typeface="Montserrat"/>
              <a:cs typeface="Montserrat"/>
              <a:sym typeface="Montserrat"/>
            </a:endParaRPr>
          </a:p>
        </p:txBody>
      </p:sp>
      <p:sp>
        <p:nvSpPr>
          <p:cNvPr id="1040" name="Google Shape;1040;p72"/>
          <p:cNvSpPr txBox="1"/>
          <p:nvPr>
            <p:ph idx="1" type="body"/>
          </p:nvPr>
        </p:nvSpPr>
        <p:spPr>
          <a:xfrm>
            <a:off x="5629500" y="1172550"/>
            <a:ext cx="3285900" cy="31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75279"/>
                </a:solidFill>
                <a:highlight>
                  <a:srgbClr val="CECACD"/>
                </a:highlight>
                <a:latin typeface="Comfortaa"/>
                <a:ea typeface="Comfortaa"/>
                <a:cs typeface="Comfortaa"/>
                <a:sym typeface="Comfortaa"/>
              </a:rPr>
              <a:t>SMTP commands</a:t>
            </a:r>
            <a:r>
              <a:rPr lang="en">
                <a:solidFill>
                  <a:srgbClr val="575279"/>
                </a:solidFill>
                <a:latin typeface="Comfortaa"/>
                <a:ea typeface="Comfortaa"/>
                <a:cs typeface="Comfortaa"/>
                <a:sym typeface="Comfortaa"/>
              </a:rPr>
              <a:t> are for when we're using SMTP.</a:t>
            </a:r>
            <a:endParaRPr>
              <a:solidFill>
                <a:srgbClr val="575279"/>
              </a:solidFill>
              <a:latin typeface="Comfortaa"/>
              <a:ea typeface="Comfortaa"/>
              <a:cs typeface="Comfortaa"/>
              <a:sym typeface="Comfortaa"/>
            </a:endParaRPr>
          </a:p>
          <a:p>
            <a:pPr indent="0" lvl="0" marL="0" rtl="0" algn="l">
              <a:spcBef>
                <a:spcPts val="1200"/>
              </a:spcBef>
              <a:spcAft>
                <a:spcPts val="0"/>
              </a:spcAft>
              <a:buNone/>
            </a:pPr>
            <a:r>
              <a:t/>
            </a:r>
            <a:endParaRPr>
              <a:solidFill>
                <a:srgbClr val="575279"/>
              </a:solidFill>
              <a:latin typeface="Comfortaa"/>
              <a:ea typeface="Comfortaa"/>
              <a:cs typeface="Comfortaa"/>
              <a:sym typeface="Comfortaa"/>
            </a:endParaRPr>
          </a:p>
          <a:p>
            <a:pPr indent="0" lvl="0" marL="0" rtl="0" algn="l">
              <a:spcBef>
                <a:spcPts val="1200"/>
              </a:spcBef>
              <a:spcAft>
                <a:spcPts val="1200"/>
              </a:spcAft>
              <a:buNone/>
            </a:pPr>
            <a:r>
              <a:rPr lang="en">
                <a:solidFill>
                  <a:srgbClr val="575279"/>
                </a:solidFill>
                <a:latin typeface="Comfortaa"/>
                <a:ea typeface="Comfortaa"/>
                <a:cs typeface="Comfortaa"/>
                <a:sym typeface="Comfortaa"/>
              </a:rPr>
              <a:t>Since we're submitting a new message at Mars, we just need the same thing Alice used for submitting: </a:t>
            </a:r>
            <a:r>
              <a:rPr lang="en">
                <a:solidFill>
                  <a:srgbClr val="575279"/>
                </a:solidFill>
                <a:highlight>
                  <a:srgbClr val="F4EDE8"/>
                </a:highlight>
                <a:latin typeface="Comfortaa"/>
                <a:ea typeface="Comfortaa"/>
                <a:cs typeface="Comfortaa"/>
                <a:sym typeface="Comfortaa"/>
              </a:rPr>
              <a:t>her message</a:t>
            </a:r>
            <a:r>
              <a:rPr lang="en">
                <a:solidFill>
                  <a:srgbClr val="575279"/>
                </a:solidFill>
                <a:latin typeface="Comfortaa"/>
                <a:ea typeface="Comfortaa"/>
                <a:cs typeface="Comfortaa"/>
                <a:sym typeface="Comfortaa"/>
              </a:rPr>
              <a:t>.</a:t>
            </a:r>
            <a:endParaRPr>
              <a:solidFill>
                <a:srgbClr val="575279"/>
              </a:solidFill>
              <a:latin typeface="Comfortaa"/>
              <a:ea typeface="Comfortaa"/>
              <a:cs typeface="Comfortaa"/>
              <a:sym typeface="Comfortaa"/>
            </a:endParaRPr>
          </a:p>
        </p:txBody>
      </p:sp>
      <p:cxnSp>
        <p:nvCxnSpPr>
          <p:cNvPr id="1041" name="Google Shape;1041;p72"/>
          <p:cNvCxnSpPr/>
          <p:nvPr/>
        </p:nvCxnSpPr>
        <p:spPr>
          <a:xfrm>
            <a:off x="820225" y="1203950"/>
            <a:ext cx="0" cy="3573900"/>
          </a:xfrm>
          <a:prstGeom prst="straightConnector1">
            <a:avLst/>
          </a:prstGeom>
          <a:noFill/>
          <a:ln cap="flat" cmpd="sng" w="9525">
            <a:solidFill>
              <a:srgbClr val="575279"/>
            </a:solidFill>
            <a:prstDash val="solid"/>
            <a:round/>
            <a:headEnd len="med" w="med" type="none"/>
            <a:tailEnd len="med" w="med" type="none"/>
          </a:ln>
        </p:spPr>
      </p:cxnSp>
      <p:cxnSp>
        <p:nvCxnSpPr>
          <p:cNvPr id="1042" name="Google Shape;1042;p72"/>
          <p:cNvCxnSpPr/>
          <p:nvPr/>
        </p:nvCxnSpPr>
        <p:spPr>
          <a:xfrm>
            <a:off x="821325" y="1511100"/>
            <a:ext cx="3941100" cy="0"/>
          </a:xfrm>
          <a:prstGeom prst="straightConnector1">
            <a:avLst/>
          </a:prstGeom>
          <a:noFill/>
          <a:ln cap="flat" cmpd="sng" w="9525">
            <a:solidFill>
              <a:srgbClr val="0000FF"/>
            </a:solidFill>
            <a:prstDash val="solid"/>
            <a:round/>
            <a:headEnd len="med" w="med" type="none"/>
            <a:tailEnd len="med" w="med" type="triangle"/>
          </a:ln>
        </p:spPr>
      </p:cxnSp>
      <p:sp>
        <p:nvSpPr>
          <p:cNvPr id="1043" name="Google Shape;1043;p72"/>
          <p:cNvSpPr txBox="1"/>
          <p:nvPr/>
        </p:nvSpPr>
        <p:spPr>
          <a:xfrm>
            <a:off x="1704250" y="1326900"/>
            <a:ext cx="23013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highlight>
                  <a:srgbClr val="CECACD"/>
                </a:highlight>
              </a:rPr>
              <a:t>MAIL FROM:&lt;alice@example.com&gt;</a:t>
            </a:r>
            <a:endParaRPr sz="1000">
              <a:solidFill>
                <a:srgbClr val="0000FF"/>
              </a:solidFill>
              <a:highlight>
                <a:srgbClr val="CECACD"/>
              </a:highlight>
            </a:endParaRPr>
          </a:p>
        </p:txBody>
      </p:sp>
      <p:cxnSp>
        <p:nvCxnSpPr>
          <p:cNvPr id="1044" name="Google Shape;1044;p72"/>
          <p:cNvCxnSpPr/>
          <p:nvPr/>
        </p:nvCxnSpPr>
        <p:spPr>
          <a:xfrm>
            <a:off x="824450" y="1815900"/>
            <a:ext cx="3934800" cy="0"/>
          </a:xfrm>
          <a:prstGeom prst="straightConnector1">
            <a:avLst/>
          </a:prstGeom>
          <a:noFill/>
          <a:ln cap="flat" cmpd="sng" w="9525">
            <a:solidFill>
              <a:srgbClr val="B6D7A8"/>
            </a:solidFill>
            <a:prstDash val="solid"/>
            <a:round/>
            <a:headEnd len="med" w="med" type="triangle"/>
            <a:tailEnd len="med" w="med" type="none"/>
          </a:ln>
        </p:spPr>
      </p:cxnSp>
      <p:sp>
        <p:nvSpPr>
          <p:cNvPr id="1045" name="Google Shape;1045;p72"/>
          <p:cNvSpPr txBox="1"/>
          <p:nvPr/>
        </p:nvSpPr>
        <p:spPr>
          <a:xfrm>
            <a:off x="2329150" y="1631725"/>
            <a:ext cx="10515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B6D7A8"/>
                </a:solidFill>
              </a:rPr>
              <a:t>250 2.1.0 Ok</a:t>
            </a:r>
            <a:endParaRPr sz="1000">
              <a:solidFill>
                <a:srgbClr val="B6D7A8"/>
              </a:solidFill>
            </a:endParaRPr>
          </a:p>
        </p:txBody>
      </p:sp>
      <p:sp>
        <p:nvSpPr>
          <p:cNvPr id="1046" name="Google Shape;1046;p72"/>
          <p:cNvSpPr txBox="1"/>
          <p:nvPr/>
        </p:nvSpPr>
        <p:spPr>
          <a:xfrm>
            <a:off x="1784800" y="1936513"/>
            <a:ext cx="21402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highlight>
                  <a:srgbClr val="CECACD"/>
                </a:highlight>
              </a:rPr>
              <a:t>RCPT TO:&lt;bob@example.org&gt;</a:t>
            </a:r>
            <a:endParaRPr sz="1000">
              <a:solidFill>
                <a:srgbClr val="0000FF"/>
              </a:solidFill>
              <a:highlight>
                <a:srgbClr val="CECACD"/>
              </a:highlight>
            </a:endParaRPr>
          </a:p>
        </p:txBody>
      </p:sp>
      <p:sp>
        <p:nvSpPr>
          <p:cNvPr id="1047" name="Google Shape;1047;p72"/>
          <p:cNvSpPr txBox="1"/>
          <p:nvPr/>
        </p:nvSpPr>
        <p:spPr>
          <a:xfrm>
            <a:off x="2235850" y="2241300"/>
            <a:ext cx="12381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B6D7A8"/>
                </a:solidFill>
              </a:rPr>
              <a:t>250 2.1.0 Ok</a:t>
            </a:r>
            <a:endParaRPr sz="1000">
              <a:solidFill>
                <a:srgbClr val="B6D7A8"/>
              </a:solidFill>
            </a:endParaRPr>
          </a:p>
        </p:txBody>
      </p:sp>
      <p:sp>
        <p:nvSpPr>
          <p:cNvPr id="1048" name="Google Shape;1048;p72"/>
          <p:cNvSpPr txBox="1"/>
          <p:nvPr/>
        </p:nvSpPr>
        <p:spPr>
          <a:xfrm>
            <a:off x="2535550" y="2546100"/>
            <a:ext cx="6387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0000FF"/>
                </a:solidFill>
                <a:highlight>
                  <a:srgbClr val="CECACD"/>
                </a:highlight>
              </a:rPr>
              <a:t>DATA</a:t>
            </a:r>
            <a:endParaRPr sz="1000">
              <a:solidFill>
                <a:srgbClr val="0000FF"/>
              </a:solidFill>
              <a:highlight>
                <a:srgbClr val="CECACD"/>
              </a:highlight>
            </a:endParaRPr>
          </a:p>
        </p:txBody>
      </p:sp>
      <p:sp>
        <p:nvSpPr>
          <p:cNvPr id="1049" name="Google Shape;1049;p72"/>
          <p:cNvSpPr txBox="1"/>
          <p:nvPr/>
        </p:nvSpPr>
        <p:spPr>
          <a:xfrm>
            <a:off x="1564600" y="2856750"/>
            <a:ext cx="2580600" cy="18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B6D7A8"/>
                </a:solidFill>
              </a:rPr>
              <a:t>354 End data with &lt;CR&gt;&lt;LF&gt;.&lt;CR&gt;&lt;LF&gt;</a:t>
            </a:r>
            <a:endParaRPr sz="1000">
              <a:solidFill>
                <a:srgbClr val="B6D7A8"/>
              </a:solidFill>
            </a:endParaRPr>
          </a:p>
        </p:txBody>
      </p:sp>
      <p:sp>
        <p:nvSpPr>
          <p:cNvPr id="1050" name="Google Shape;1050;p72"/>
          <p:cNvSpPr txBox="1"/>
          <p:nvPr/>
        </p:nvSpPr>
        <p:spPr>
          <a:xfrm>
            <a:off x="1564600" y="3167400"/>
            <a:ext cx="2580600" cy="13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000FF"/>
                </a:solidFill>
                <a:highlight>
                  <a:srgbClr val="F4EDE8"/>
                </a:highlight>
              </a:rPr>
              <a:t>From: Alice &lt;alice@example.com&gt; </a:t>
            </a:r>
            <a:endParaRPr sz="1000">
              <a:solidFill>
                <a:srgbClr val="0000FF"/>
              </a:solidFill>
              <a:highlight>
                <a:srgbClr val="F4EDE8"/>
              </a:highlight>
            </a:endParaRPr>
          </a:p>
          <a:p>
            <a:pPr indent="0" lvl="0" marL="0" rtl="0" algn="l">
              <a:spcBef>
                <a:spcPts val="0"/>
              </a:spcBef>
              <a:spcAft>
                <a:spcPts val="0"/>
              </a:spcAft>
              <a:buClr>
                <a:schemeClr val="dk1"/>
              </a:buClr>
              <a:buSzPts val="1100"/>
              <a:buFont typeface="Arial"/>
              <a:buNone/>
            </a:pPr>
            <a:r>
              <a:rPr lang="en" sz="1000">
                <a:solidFill>
                  <a:srgbClr val="0000FF"/>
                </a:solidFill>
                <a:highlight>
                  <a:srgbClr val="F4EDE8"/>
                </a:highlight>
              </a:rPr>
              <a:t>To: Bob &lt;bob@example.org&gt; </a:t>
            </a:r>
            <a:endParaRPr sz="1000">
              <a:solidFill>
                <a:srgbClr val="0000FF"/>
              </a:solidFill>
              <a:highlight>
                <a:srgbClr val="F4EDE8"/>
              </a:highlight>
            </a:endParaRPr>
          </a:p>
          <a:p>
            <a:pPr indent="0" lvl="0" marL="0" rtl="0" algn="l">
              <a:spcBef>
                <a:spcPts val="0"/>
              </a:spcBef>
              <a:spcAft>
                <a:spcPts val="0"/>
              </a:spcAft>
              <a:buClr>
                <a:schemeClr val="dk1"/>
              </a:buClr>
              <a:buSzPts val="1100"/>
              <a:buFont typeface="Arial"/>
              <a:buNone/>
            </a:pPr>
            <a:r>
              <a:rPr lang="en" sz="1000">
                <a:solidFill>
                  <a:srgbClr val="0000FF"/>
                </a:solidFill>
                <a:highlight>
                  <a:srgbClr val="F4EDE8"/>
                </a:highlight>
              </a:rPr>
              <a:t>Subject: Saying Hello</a:t>
            </a:r>
            <a:endParaRPr sz="1000">
              <a:solidFill>
                <a:srgbClr val="0000FF"/>
              </a:solidFill>
              <a:highlight>
                <a:srgbClr val="F4EDE8"/>
              </a:highlight>
            </a:endParaRPr>
          </a:p>
          <a:p>
            <a:pPr indent="0" lvl="0" marL="0" rtl="0" algn="l">
              <a:spcBef>
                <a:spcPts val="0"/>
              </a:spcBef>
              <a:spcAft>
                <a:spcPts val="0"/>
              </a:spcAft>
              <a:buClr>
                <a:schemeClr val="dk1"/>
              </a:buClr>
              <a:buSzPts val="1100"/>
              <a:buFont typeface="Arial"/>
              <a:buNone/>
            </a:pPr>
            <a:r>
              <a:rPr lang="en" sz="1000">
                <a:solidFill>
                  <a:srgbClr val="0000FF"/>
                </a:solidFill>
                <a:highlight>
                  <a:srgbClr val="F4EDE8"/>
                </a:highlight>
              </a:rPr>
              <a:t>Date: Sun, 24 Nov 2024 05:53:28 -0800 </a:t>
            </a:r>
            <a:endParaRPr sz="1000">
              <a:solidFill>
                <a:srgbClr val="0000FF"/>
              </a:solidFill>
              <a:highlight>
                <a:srgbClr val="F4EDE8"/>
              </a:highlight>
            </a:endParaRPr>
          </a:p>
          <a:p>
            <a:pPr indent="0" lvl="0" marL="0" rtl="0" algn="l">
              <a:spcBef>
                <a:spcPts val="0"/>
              </a:spcBef>
              <a:spcAft>
                <a:spcPts val="0"/>
              </a:spcAft>
              <a:buClr>
                <a:schemeClr val="dk1"/>
              </a:buClr>
              <a:buSzPts val="1100"/>
              <a:buFont typeface="Arial"/>
              <a:buNone/>
            </a:pPr>
            <a:r>
              <a:rPr lang="en" sz="1000">
                <a:solidFill>
                  <a:srgbClr val="0000FF"/>
                </a:solidFill>
                <a:highlight>
                  <a:srgbClr val="F4EDE8"/>
                </a:highlight>
              </a:rPr>
              <a:t>Message-ID: &lt;1234@example.com&gt; </a:t>
            </a:r>
            <a:endParaRPr sz="1000">
              <a:solidFill>
                <a:srgbClr val="0000FF"/>
              </a:solidFill>
              <a:highlight>
                <a:srgbClr val="F4EDE8"/>
              </a:highlight>
            </a:endParaRPr>
          </a:p>
          <a:p>
            <a:pPr indent="0" lvl="0" marL="0" rtl="0" algn="l">
              <a:spcBef>
                <a:spcPts val="0"/>
              </a:spcBef>
              <a:spcAft>
                <a:spcPts val="0"/>
              </a:spcAft>
              <a:buClr>
                <a:schemeClr val="dk1"/>
              </a:buClr>
              <a:buSzPts val="1100"/>
              <a:buFont typeface="Arial"/>
              <a:buNone/>
            </a:pPr>
            <a:r>
              <a:t/>
            </a:r>
            <a:endParaRPr sz="1000">
              <a:solidFill>
                <a:srgbClr val="0000FF"/>
              </a:solidFill>
              <a:highlight>
                <a:srgbClr val="F4EDE8"/>
              </a:highlight>
            </a:endParaRPr>
          </a:p>
          <a:p>
            <a:pPr indent="0" lvl="0" marL="0" rtl="0" algn="l">
              <a:spcBef>
                <a:spcPts val="0"/>
              </a:spcBef>
              <a:spcAft>
                <a:spcPts val="0"/>
              </a:spcAft>
              <a:buClr>
                <a:schemeClr val="dk1"/>
              </a:buClr>
              <a:buSzPts val="1100"/>
              <a:buFont typeface="Arial"/>
              <a:buNone/>
            </a:pPr>
            <a:r>
              <a:rPr lang="en" sz="1000">
                <a:solidFill>
                  <a:srgbClr val="0000FF"/>
                </a:solidFill>
                <a:highlight>
                  <a:srgbClr val="F4EDE8"/>
                </a:highlight>
              </a:rPr>
              <a:t>This is a message just to say hello.</a:t>
            </a:r>
            <a:endParaRPr sz="1000">
              <a:solidFill>
                <a:srgbClr val="0000FF"/>
              </a:solidFill>
              <a:highlight>
                <a:srgbClr val="F4EDE8"/>
              </a:highlight>
            </a:endParaRPr>
          </a:p>
          <a:p>
            <a:pPr indent="0" lvl="0" marL="0" rtl="0" algn="l">
              <a:spcBef>
                <a:spcPts val="0"/>
              </a:spcBef>
              <a:spcAft>
                <a:spcPts val="0"/>
              </a:spcAft>
              <a:buNone/>
            </a:pPr>
            <a:r>
              <a:rPr lang="en" sz="1000">
                <a:solidFill>
                  <a:srgbClr val="0000FF"/>
                </a:solidFill>
                <a:highlight>
                  <a:srgbClr val="F4EDE8"/>
                </a:highlight>
              </a:rPr>
              <a:t>So, "Hello".</a:t>
            </a:r>
            <a:br>
              <a:rPr lang="en" sz="1000">
                <a:solidFill>
                  <a:srgbClr val="0000FF"/>
                </a:solidFill>
              </a:rPr>
            </a:br>
            <a:r>
              <a:rPr lang="en" sz="1000">
                <a:solidFill>
                  <a:srgbClr val="0000FF"/>
                </a:solidFill>
              </a:rPr>
              <a:t>.</a:t>
            </a:r>
            <a:endParaRPr sz="1000">
              <a:solidFill>
                <a:srgbClr val="0000FF"/>
              </a:solidFill>
            </a:endParaRPr>
          </a:p>
        </p:txBody>
      </p:sp>
      <p:cxnSp>
        <p:nvCxnSpPr>
          <p:cNvPr id="1051" name="Google Shape;1051;p72"/>
          <p:cNvCxnSpPr/>
          <p:nvPr/>
        </p:nvCxnSpPr>
        <p:spPr>
          <a:xfrm>
            <a:off x="821325" y="2120700"/>
            <a:ext cx="3941100" cy="0"/>
          </a:xfrm>
          <a:prstGeom prst="straightConnector1">
            <a:avLst/>
          </a:prstGeom>
          <a:noFill/>
          <a:ln cap="flat" cmpd="sng" w="9525">
            <a:solidFill>
              <a:srgbClr val="0000FF"/>
            </a:solidFill>
            <a:prstDash val="solid"/>
            <a:round/>
            <a:headEnd len="med" w="med" type="none"/>
            <a:tailEnd len="med" w="med" type="triangle"/>
          </a:ln>
        </p:spPr>
      </p:cxnSp>
      <p:cxnSp>
        <p:nvCxnSpPr>
          <p:cNvPr id="1052" name="Google Shape;1052;p72"/>
          <p:cNvCxnSpPr/>
          <p:nvPr/>
        </p:nvCxnSpPr>
        <p:spPr>
          <a:xfrm>
            <a:off x="824450" y="2425500"/>
            <a:ext cx="3934800" cy="0"/>
          </a:xfrm>
          <a:prstGeom prst="straightConnector1">
            <a:avLst/>
          </a:prstGeom>
          <a:noFill/>
          <a:ln cap="flat" cmpd="sng" w="9525">
            <a:solidFill>
              <a:srgbClr val="B6D7A8"/>
            </a:solidFill>
            <a:prstDash val="solid"/>
            <a:round/>
            <a:headEnd len="med" w="med" type="triangle"/>
            <a:tailEnd len="med" w="med" type="none"/>
          </a:ln>
        </p:spPr>
      </p:cxnSp>
      <p:cxnSp>
        <p:nvCxnSpPr>
          <p:cNvPr id="1053" name="Google Shape;1053;p72"/>
          <p:cNvCxnSpPr/>
          <p:nvPr/>
        </p:nvCxnSpPr>
        <p:spPr>
          <a:xfrm>
            <a:off x="821325" y="2730300"/>
            <a:ext cx="3941100" cy="0"/>
          </a:xfrm>
          <a:prstGeom prst="straightConnector1">
            <a:avLst/>
          </a:prstGeom>
          <a:noFill/>
          <a:ln cap="flat" cmpd="sng" w="9525">
            <a:solidFill>
              <a:srgbClr val="0000FF"/>
            </a:solidFill>
            <a:prstDash val="solid"/>
            <a:round/>
            <a:headEnd len="med" w="med" type="none"/>
            <a:tailEnd len="med" w="med" type="triangle"/>
          </a:ln>
        </p:spPr>
      </p:cxnSp>
      <p:cxnSp>
        <p:nvCxnSpPr>
          <p:cNvPr id="1054" name="Google Shape;1054;p72"/>
          <p:cNvCxnSpPr/>
          <p:nvPr/>
        </p:nvCxnSpPr>
        <p:spPr>
          <a:xfrm>
            <a:off x="824450" y="3035100"/>
            <a:ext cx="3934800" cy="0"/>
          </a:xfrm>
          <a:prstGeom prst="straightConnector1">
            <a:avLst/>
          </a:prstGeom>
          <a:noFill/>
          <a:ln cap="flat" cmpd="sng" w="9525">
            <a:solidFill>
              <a:srgbClr val="B6D7A8"/>
            </a:solidFill>
            <a:prstDash val="solid"/>
            <a:round/>
            <a:headEnd len="med" w="med" type="triangle"/>
            <a:tailEnd len="med" w="med" type="none"/>
          </a:ln>
        </p:spPr>
      </p:cxnSp>
      <p:cxnSp>
        <p:nvCxnSpPr>
          <p:cNvPr id="1055" name="Google Shape;1055;p72"/>
          <p:cNvCxnSpPr/>
          <p:nvPr/>
        </p:nvCxnSpPr>
        <p:spPr>
          <a:xfrm>
            <a:off x="821325" y="4635300"/>
            <a:ext cx="3941100" cy="0"/>
          </a:xfrm>
          <a:prstGeom prst="straightConnector1">
            <a:avLst/>
          </a:prstGeom>
          <a:noFill/>
          <a:ln cap="flat" cmpd="sng" w="9525">
            <a:solidFill>
              <a:srgbClr val="0000FF"/>
            </a:solidFill>
            <a:prstDash val="solid"/>
            <a:round/>
            <a:headEnd len="med" w="med" type="none"/>
            <a:tailEnd len="med" w="med" type="triangle"/>
          </a:ln>
        </p:spPr>
      </p:cxnSp>
      <p:cxnSp>
        <p:nvCxnSpPr>
          <p:cNvPr id="1056" name="Google Shape;1056;p72"/>
          <p:cNvCxnSpPr/>
          <p:nvPr/>
        </p:nvCxnSpPr>
        <p:spPr>
          <a:xfrm>
            <a:off x="820225" y="929450"/>
            <a:ext cx="0" cy="274500"/>
          </a:xfrm>
          <a:prstGeom prst="straightConnector1">
            <a:avLst/>
          </a:prstGeom>
          <a:noFill/>
          <a:ln cap="flat" cmpd="sng" w="19050">
            <a:solidFill>
              <a:srgbClr val="575279"/>
            </a:solidFill>
            <a:prstDash val="dot"/>
            <a:round/>
            <a:headEnd len="med" w="med" type="none"/>
            <a:tailEnd len="med" w="med" type="none"/>
          </a:ln>
        </p:spPr>
      </p:cxnSp>
      <p:cxnSp>
        <p:nvCxnSpPr>
          <p:cNvPr id="1057" name="Google Shape;1057;p72"/>
          <p:cNvCxnSpPr/>
          <p:nvPr/>
        </p:nvCxnSpPr>
        <p:spPr>
          <a:xfrm>
            <a:off x="820225" y="4854050"/>
            <a:ext cx="0" cy="274500"/>
          </a:xfrm>
          <a:prstGeom prst="straightConnector1">
            <a:avLst/>
          </a:prstGeom>
          <a:noFill/>
          <a:ln cap="flat" cmpd="sng" w="19050">
            <a:solidFill>
              <a:srgbClr val="575279"/>
            </a:solidFill>
            <a:prstDash val="dot"/>
            <a:round/>
            <a:headEnd len="med" w="med" type="none"/>
            <a:tailEnd len="med" w="med" type="none"/>
          </a:ln>
        </p:spPr>
      </p:cxnSp>
      <p:cxnSp>
        <p:nvCxnSpPr>
          <p:cNvPr id="1058" name="Google Shape;1058;p72"/>
          <p:cNvCxnSpPr/>
          <p:nvPr/>
        </p:nvCxnSpPr>
        <p:spPr>
          <a:xfrm>
            <a:off x="4767400" y="1203950"/>
            <a:ext cx="0" cy="3573900"/>
          </a:xfrm>
          <a:prstGeom prst="straightConnector1">
            <a:avLst/>
          </a:prstGeom>
          <a:noFill/>
          <a:ln cap="flat" cmpd="sng" w="9525">
            <a:solidFill>
              <a:srgbClr val="575279"/>
            </a:solidFill>
            <a:prstDash val="solid"/>
            <a:round/>
            <a:headEnd len="med" w="med" type="none"/>
            <a:tailEnd len="med" w="med" type="none"/>
          </a:ln>
        </p:spPr>
      </p:cxnSp>
      <p:cxnSp>
        <p:nvCxnSpPr>
          <p:cNvPr id="1059" name="Google Shape;1059;p72"/>
          <p:cNvCxnSpPr/>
          <p:nvPr/>
        </p:nvCxnSpPr>
        <p:spPr>
          <a:xfrm>
            <a:off x="4767400" y="929450"/>
            <a:ext cx="0" cy="274500"/>
          </a:xfrm>
          <a:prstGeom prst="straightConnector1">
            <a:avLst/>
          </a:prstGeom>
          <a:noFill/>
          <a:ln cap="flat" cmpd="sng" w="19050">
            <a:solidFill>
              <a:srgbClr val="575279"/>
            </a:solidFill>
            <a:prstDash val="dot"/>
            <a:round/>
            <a:headEnd len="med" w="med" type="none"/>
            <a:tailEnd len="med" w="med" type="none"/>
          </a:ln>
        </p:spPr>
      </p:cxnSp>
      <p:cxnSp>
        <p:nvCxnSpPr>
          <p:cNvPr id="1060" name="Google Shape;1060;p72"/>
          <p:cNvCxnSpPr/>
          <p:nvPr/>
        </p:nvCxnSpPr>
        <p:spPr>
          <a:xfrm>
            <a:off x="4767400" y="4854050"/>
            <a:ext cx="0" cy="274500"/>
          </a:xfrm>
          <a:prstGeom prst="straightConnector1">
            <a:avLst/>
          </a:prstGeom>
          <a:noFill/>
          <a:ln cap="flat" cmpd="sng" w="19050">
            <a:solidFill>
              <a:srgbClr val="575279"/>
            </a:solidFill>
            <a:prstDash val="dot"/>
            <a:round/>
            <a:headEnd len="med" w="med" type="none"/>
            <a:tailEnd len="med" w="med" type="none"/>
          </a:ln>
        </p:spPr>
      </p:cxnSp>
      <p:sp>
        <p:nvSpPr>
          <p:cNvPr id="1061" name="Google Shape;1061;p72"/>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065" name="Shape 1065"/>
        <p:cNvGrpSpPr/>
        <p:nvPr/>
      </p:nvGrpSpPr>
      <p:grpSpPr>
        <a:xfrm>
          <a:off x="0" y="0"/>
          <a:ext cx="0" cy="0"/>
          <a:chOff x="0" y="0"/>
          <a:chExt cx="0" cy="0"/>
        </a:xfrm>
      </p:grpSpPr>
      <p:sp>
        <p:nvSpPr>
          <p:cNvPr id="1066" name="Google Shape;1066;p73"/>
          <p:cNvSpPr txBox="1"/>
          <p:nvPr>
            <p:ph idx="1" type="body"/>
          </p:nvPr>
        </p:nvSpPr>
        <p:spPr>
          <a:xfrm>
            <a:off x="311700" y="623300"/>
            <a:ext cx="8520600" cy="40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Only send the message a</a:t>
            </a:r>
            <a:r>
              <a:rPr lang="en" sz="1800">
                <a:solidFill>
                  <a:srgbClr val="575279"/>
                </a:solidFill>
                <a:latin typeface="Comfortaa"/>
                <a:ea typeface="Comfortaa"/>
                <a:cs typeface="Comfortaa"/>
                <a:sym typeface="Comfortaa"/>
              </a:rPr>
              <a:t>nd begin a new submission on the other side</a:t>
            </a:r>
            <a:endParaRPr sz="1800">
              <a:solidFill>
                <a:srgbClr val="575279"/>
              </a:solidFill>
              <a:latin typeface="Comfortaa"/>
              <a:ea typeface="Comfortaa"/>
              <a:cs typeface="Comfortaa"/>
              <a:sym typeface="Comfortaa"/>
            </a:endParaRPr>
          </a:p>
        </p:txBody>
      </p:sp>
      <p:sp>
        <p:nvSpPr>
          <p:cNvPr id="1067" name="Google Shape;1067;p73"/>
          <p:cNvSpPr/>
          <p:nvPr/>
        </p:nvSpPr>
        <p:spPr>
          <a:xfrm>
            <a:off x="451438" y="170142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Alice's MTA</a:t>
            </a:r>
            <a:endParaRPr>
              <a:solidFill>
                <a:srgbClr val="28273D"/>
              </a:solidFill>
            </a:endParaRPr>
          </a:p>
        </p:txBody>
      </p:sp>
      <p:cxnSp>
        <p:nvCxnSpPr>
          <p:cNvPr id="1068" name="Google Shape;1068;p73"/>
          <p:cNvCxnSpPr>
            <a:stCxn id="1067" idx="2"/>
          </p:cNvCxnSpPr>
          <p:nvPr/>
        </p:nvCxnSpPr>
        <p:spPr>
          <a:xfrm>
            <a:off x="1077388" y="2316725"/>
            <a:ext cx="0" cy="2646900"/>
          </a:xfrm>
          <a:prstGeom prst="straightConnector1">
            <a:avLst/>
          </a:prstGeom>
          <a:noFill/>
          <a:ln cap="flat" cmpd="sng" w="9525">
            <a:solidFill>
              <a:srgbClr val="575279"/>
            </a:solidFill>
            <a:prstDash val="solid"/>
            <a:round/>
            <a:headEnd len="med" w="med" type="none"/>
            <a:tailEnd len="med" w="med" type="none"/>
          </a:ln>
        </p:spPr>
      </p:cxnSp>
      <p:sp>
        <p:nvSpPr>
          <p:cNvPr id="1069" name="Google Shape;1069;p73"/>
          <p:cNvSpPr/>
          <p:nvPr/>
        </p:nvSpPr>
        <p:spPr>
          <a:xfrm>
            <a:off x="3450689" y="3342175"/>
            <a:ext cx="2242620" cy="1724976"/>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Bundle Protocol</a:t>
            </a:r>
            <a:endParaRPr>
              <a:solidFill>
                <a:srgbClr val="28273D"/>
              </a:solidFill>
            </a:endParaRPr>
          </a:p>
          <a:p>
            <a:pPr indent="0" lvl="0" marL="0" rtl="0" algn="ctr">
              <a:spcBef>
                <a:spcPts val="0"/>
              </a:spcBef>
              <a:spcAft>
                <a:spcPts val="0"/>
              </a:spcAft>
              <a:buNone/>
            </a:pPr>
            <a:r>
              <a:rPr lang="en">
                <a:solidFill>
                  <a:srgbClr val="28273D"/>
                </a:solidFill>
              </a:rPr>
              <a:t>Network</a:t>
            </a:r>
            <a:endParaRPr>
              <a:solidFill>
                <a:srgbClr val="28273D"/>
              </a:solidFill>
            </a:endParaRPr>
          </a:p>
        </p:txBody>
      </p:sp>
      <p:cxnSp>
        <p:nvCxnSpPr>
          <p:cNvPr id="1070" name="Google Shape;1070;p73"/>
          <p:cNvCxnSpPr/>
          <p:nvPr/>
        </p:nvCxnSpPr>
        <p:spPr>
          <a:xfrm>
            <a:off x="1077400" y="4621975"/>
            <a:ext cx="2446800" cy="0"/>
          </a:xfrm>
          <a:prstGeom prst="straightConnector1">
            <a:avLst/>
          </a:prstGeom>
          <a:noFill/>
          <a:ln cap="flat" cmpd="sng" w="9525">
            <a:solidFill>
              <a:srgbClr val="0000FF"/>
            </a:solidFill>
            <a:prstDash val="solid"/>
            <a:round/>
            <a:headEnd len="med" w="med" type="none"/>
            <a:tailEnd len="med" w="med" type="triangle"/>
          </a:ln>
        </p:spPr>
      </p:cxnSp>
      <p:cxnSp>
        <p:nvCxnSpPr>
          <p:cNvPr id="1071" name="Google Shape;1071;p73"/>
          <p:cNvCxnSpPr/>
          <p:nvPr/>
        </p:nvCxnSpPr>
        <p:spPr>
          <a:xfrm>
            <a:off x="5374850" y="4621975"/>
            <a:ext cx="2911800" cy="0"/>
          </a:xfrm>
          <a:prstGeom prst="straightConnector1">
            <a:avLst/>
          </a:prstGeom>
          <a:noFill/>
          <a:ln cap="flat" cmpd="sng" w="9525">
            <a:solidFill>
              <a:srgbClr val="0000FF"/>
            </a:solidFill>
            <a:prstDash val="solid"/>
            <a:round/>
            <a:headEnd len="med" w="med" type="none"/>
            <a:tailEnd len="med" w="med" type="triangle"/>
          </a:ln>
        </p:spPr>
      </p:cxnSp>
      <p:cxnSp>
        <p:nvCxnSpPr>
          <p:cNvPr id="1072" name="Google Shape;1072;p73"/>
          <p:cNvCxnSpPr>
            <a:stCxn id="1073" idx="2"/>
          </p:cNvCxnSpPr>
          <p:nvPr/>
        </p:nvCxnSpPr>
        <p:spPr>
          <a:xfrm>
            <a:off x="8295188" y="2932288"/>
            <a:ext cx="0" cy="2020500"/>
          </a:xfrm>
          <a:prstGeom prst="straightConnector1">
            <a:avLst/>
          </a:prstGeom>
          <a:noFill/>
          <a:ln cap="flat" cmpd="sng" w="9525">
            <a:solidFill>
              <a:srgbClr val="575279"/>
            </a:solidFill>
            <a:prstDash val="solid"/>
            <a:round/>
            <a:headEnd len="med" w="med" type="none"/>
            <a:tailEnd len="med" w="med" type="none"/>
          </a:ln>
        </p:spPr>
      </p:cxnSp>
      <p:sp>
        <p:nvSpPr>
          <p:cNvPr id="1074" name="Google Shape;1074;p73"/>
          <p:cNvSpPr txBox="1"/>
          <p:nvPr/>
        </p:nvSpPr>
        <p:spPr>
          <a:xfrm>
            <a:off x="5770850" y="3280825"/>
            <a:ext cx="2446800" cy="13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FF"/>
                </a:solidFill>
              </a:rPr>
              <a:t>From: Alice &lt;alice@example.com&gt;</a:t>
            </a:r>
            <a:endParaRPr sz="1000">
              <a:solidFill>
                <a:srgbClr val="0000FF"/>
              </a:solidFill>
            </a:endParaRPr>
          </a:p>
          <a:p>
            <a:pPr indent="0" lvl="0" marL="0" rtl="0" algn="l">
              <a:spcBef>
                <a:spcPts val="0"/>
              </a:spcBef>
              <a:spcAft>
                <a:spcPts val="0"/>
              </a:spcAft>
              <a:buNone/>
            </a:pPr>
            <a:r>
              <a:rPr lang="en" sz="1000">
                <a:solidFill>
                  <a:srgbClr val="0000FF"/>
                </a:solidFill>
              </a:rPr>
              <a:t>To: Bob &lt;bob@example.org&gt;</a:t>
            </a:r>
            <a:endParaRPr sz="1000">
              <a:solidFill>
                <a:srgbClr val="0000FF"/>
              </a:solidFill>
            </a:endParaRPr>
          </a:p>
          <a:p>
            <a:pPr indent="0" lvl="0" marL="0" rtl="0" algn="l">
              <a:spcBef>
                <a:spcPts val="0"/>
              </a:spcBef>
              <a:spcAft>
                <a:spcPts val="0"/>
              </a:spcAft>
              <a:buNone/>
            </a:pPr>
            <a:r>
              <a:rPr lang="en" sz="1000">
                <a:solidFill>
                  <a:srgbClr val="0000FF"/>
                </a:solidFill>
              </a:rPr>
              <a:t>Subject: Saying Hello</a:t>
            </a:r>
            <a:endParaRPr sz="1000">
              <a:solidFill>
                <a:srgbClr val="0000FF"/>
              </a:solidFill>
            </a:endParaRPr>
          </a:p>
          <a:p>
            <a:pPr indent="0" lvl="0" marL="0" rtl="0" algn="l">
              <a:spcBef>
                <a:spcPts val="0"/>
              </a:spcBef>
              <a:spcAft>
                <a:spcPts val="0"/>
              </a:spcAft>
              <a:buNone/>
            </a:pPr>
            <a:r>
              <a:rPr lang="en" sz="1000">
                <a:solidFill>
                  <a:srgbClr val="0000FF"/>
                </a:solidFill>
              </a:rPr>
              <a:t>Date: Sun, 24 Nov 2024 05:53:28 -0800</a:t>
            </a:r>
            <a:endParaRPr sz="1000">
              <a:solidFill>
                <a:srgbClr val="0000FF"/>
              </a:solidFill>
            </a:endParaRPr>
          </a:p>
          <a:p>
            <a:pPr indent="0" lvl="0" marL="0" rtl="0" algn="l">
              <a:spcBef>
                <a:spcPts val="0"/>
              </a:spcBef>
              <a:spcAft>
                <a:spcPts val="0"/>
              </a:spcAft>
              <a:buNone/>
            </a:pPr>
            <a:r>
              <a:rPr lang="en" sz="1000">
                <a:solidFill>
                  <a:srgbClr val="0000FF"/>
                </a:solidFill>
              </a:rPr>
              <a:t>Message-ID: &lt;1234@example.com&gt;</a:t>
            </a:r>
            <a:endParaRPr sz="1000">
              <a:solidFill>
                <a:srgbClr val="0000FF"/>
              </a:solidFill>
            </a:endParaRPr>
          </a:p>
          <a:p>
            <a:pPr indent="0" lvl="0" marL="0" rtl="0" algn="l">
              <a:spcBef>
                <a:spcPts val="0"/>
              </a:spcBef>
              <a:spcAft>
                <a:spcPts val="0"/>
              </a:spcAft>
              <a:buNone/>
            </a:pPr>
            <a:r>
              <a:t/>
            </a:r>
            <a:endParaRPr sz="1000">
              <a:solidFill>
                <a:srgbClr val="0000FF"/>
              </a:solidFill>
            </a:endParaRPr>
          </a:p>
          <a:p>
            <a:pPr indent="0" lvl="0" marL="0" rtl="0" algn="l">
              <a:spcBef>
                <a:spcPts val="0"/>
              </a:spcBef>
              <a:spcAft>
                <a:spcPts val="0"/>
              </a:spcAft>
              <a:buNone/>
            </a:pPr>
            <a:r>
              <a:rPr lang="en" sz="1000">
                <a:solidFill>
                  <a:srgbClr val="0000FF"/>
                </a:solidFill>
              </a:rPr>
              <a:t>This is a message just to say hello.</a:t>
            </a:r>
            <a:endParaRPr sz="1000">
              <a:solidFill>
                <a:srgbClr val="0000FF"/>
              </a:solidFill>
            </a:endParaRPr>
          </a:p>
          <a:p>
            <a:pPr indent="0" lvl="0" marL="0" rtl="0" algn="l">
              <a:spcBef>
                <a:spcPts val="0"/>
              </a:spcBef>
              <a:spcAft>
                <a:spcPts val="0"/>
              </a:spcAft>
              <a:buNone/>
            </a:pPr>
            <a:r>
              <a:rPr lang="en" sz="1000">
                <a:solidFill>
                  <a:srgbClr val="0000FF"/>
                </a:solidFill>
              </a:rPr>
              <a:t>So, "Hello".</a:t>
            </a:r>
            <a:endParaRPr sz="1000">
              <a:solidFill>
                <a:srgbClr val="0000FF"/>
              </a:solidFill>
            </a:endParaRPr>
          </a:p>
        </p:txBody>
      </p:sp>
      <p:sp>
        <p:nvSpPr>
          <p:cNvPr id="1075" name="Google Shape;1075;p73"/>
          <p:cNvSpPr txBox="1"/>
          <p:nvPr/>
        </p:nvSpPr>
        <p:spPr>
          <a:xfrm>
            <a:off x="1077400" y="3280825"/>
            <a:ext cx="2446800" cy="13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00FF"/>
                </a:solidFill>
              </a:rPr>
              <a:t>From: Alice &lt;alice@example.com&gt;</a:t>
            </a:r>
            <a:endParaRPr sz="1000">
              <a:solidFill>
                <a:srgbClr val="0000FF"/>
              </a:solidFill>
            </a:endParaRPr>
          </a:p>
          <a:p>
            <a:pPr indent="0" lvl="0" marL="0" rtl="0" algn="l">
              <a:spcBef>
                <a:spcPts val="0"/>
              </a:spcBef>
              <a:spcAft>
                <a:spcPts val="0"/>
              </a:spcAft>
              <a:buNone/>
            </a:pPr>
            <a:r>
              <a:rPr lang="en" sz="1000">
                <a:solidFill>
                  <a:srgbClr val="0000FF"/>
                </a:solidFill>
              </a:rPr>
              <a:t>To: Bob &lt;bob@example.org&gt;</a:t>
            </a:r>
            <a:endParaRPr sz="1000">
              <a:solidFill>
                <a:srgbClr val="0000FF"/>
              </a:solidFill>
            </a:endParaRPr>
          </a:p>
          <a:p>
            <a:pPr indent="0" lvl="0" marL="0" rtl="0" algn="l">
              <a:spcBef>
                <a:spcPts val="0"/>
              </a:spcBef>
              <a:spcAft>
                <a:spcPts val="0"/>
              </a:spcAft>
              <a:buNone/>
            </a:pPr>
            <a:r>
              <a:rPr lang="en" sz="1000">
                <a:solidFill>
                  <a:srgbClr val="0000FF"/>
                </a:solidFill>
              </a:rPr>
              <a:t>Subject: Saying Hello</a:t>
            </a:r>
            <a:endParaRPr sz="1000">
              <a:solidFill>
                <a:srgbClr val="0000FF"/>
              </a:solidFill>
            </a:endParaRPr>
          </a:p>
          <a:p>
            <a:pPr indent="0" lvl="0" marL="0" rtl="0" algn="l">
              <a:spcBef>
                <a:spcPts val="0"/>
              </a:spcBef>
              <a:spcAft>
                <a:spcPts val="0"/>
              </a:spcAft>
              <a:buNone/>
            </a:pPr>
            <a:r>
              <a:rPr lang="en" sz="1000">
                <a:solidFill>
                  <a:srgbClr val="0000FF"/>
                </a:solidFill>
              </a:rPr>
              <a:t>Date: Sun, 24 Nov 2024 05:53:28 -0800</a:t>
            </a:r>
            <a:endParaRPr sz="1000">
              <a:solidFill>
                <a:srgbClr val="0000FF"/>
              </a:solidFill>
            </a:endParaRPr>
          </a:p>
          <a:p>
            <a:pPr indent="0" lvl="0" marL="0" rtl="0" algn="l">
              <a:spcBef>
                <a:spcPts val="0"/>
              </a:spcBef>
              <a:spcAft>
                <a:spcPts val="0"/>
              </a:spcAft>
              <a:buNone/>
            </a:pPr>
            <a:r>
              <a:rPr lang="en" sz="1000">
                <a:solidFill>
                  <a:srgbClr val="0000FF"/>
                </a:solidFill>
              </a:rPr>
              <a:t>Message-ID: &lt;1234@example.com&gt;</a:t>
            </a:r>
            <a:endParaRPr sz="1000">
              <a:solidFill>
                <a:srgbClr val="0000FF"/>
              </a:solidFill>
            </a:endParaRPr>
          </a:p>
          <a:p>
            <a:pPr indent="0" lvl="0" marL="0" rtl="0" algn="l">
              <a:spcBef>
                <a:spcPts val="0"/>
              </a:spcBef>
              <a:spcAft>
                <a:spcPts val="0"/>
              </a:spcAft>
              <a:buNone/>
            </a:pPr>
            <a:r>
              <a:t/>
            </a:r>
            <a:endParaRPr sz="1000">
              <a:solidFill>
                <a:srgbClr val="0000FF"/>
              </a:solidFill>
            </a:endParaRPr>
          </a:p>
          <a:p>
            <a:pPr indent="0" lvl="0" marL="0" rtl="0" algn="l">
              <a:spcBef>
                <a:spcPts val="0"/>
              </a:spcBef>
              <a:spcAft>
                <a:spcPts val="0"/>
              </a:spcAft>
              <a:buNone/>
            </a:pPr>
            <a:r>
              <a:rPr lang="en" sz="1000">
                <a:solidFill>
                  <a:srgbClr val="0000FF"/>
                </a:solidFill>
              </a:rPr>
              <a:t>This is a message just to say hello.</a:t>
            </a:r>
            <a:endParaRPr sz="1000">
              <a:solidFill>
                <a:srgbClr val="0000FF"/>
              </a:solidFill>
            </a:endParaRPr>
          </a:p>
          <a:p>
            <a:pPr indent="0" lvl="0" marL="0" rtl="0" algn="l">
              <a:spcBef>
                <a:spcPts val="0"/>
              </a:spcBef>
              <a:spcAft>
                <a:spcPts val="0"/>
              </a:spcAft>
              <a:buNone/>
            </a:pPr>
            <a:r>
              <a:rPr lang="en" sz="1000">
                <a:solidFill>
                  <a:srgbClr val="0000FF"/>
                </a:solidFill>
              </a:rPr>
              <a:t>So, "Hello".</a:t>
            </a:r>
            <a:endParaRPr sz="1000">
              <a:solidFill>
                <a:srgbClr val="0000FF"/>
              </a:solidFill>
            </a:endParaRPr>
          </a:p>
        </p:txBody>
      </p:sp>
      <p:sp>
        <p:nvSpPr>
          <p:cNvPr id="1076" name="Google Shape;1076;p73"/>
          <p:cNvSpPr/>
          <p:nvPr/>
        </p:nvSpPr>
        <p:spPr>
          <a:xfrm>
            <a:off x="7669250" y="2317000"/>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a:t>
            </a:r>
            <a:endParaRPr>
              <a:solidFill>
                <a:srgbClr val="28273D"/>
              </a:solidFill>
            </a:endParaRPr>
          </a:p>
        </p:txBody>
      </p:sp>
      <p:sp>
        <p:nvSpPr>
          <p:cNvPr id="1077" name="Google Shape;1077;p73"/>
          <p:cNvSpPr/>
          <p:nvPr/>
        </p:nvSpPr>
        <p:spPr>
          <a:xfrm>
            <a:off x="7669250" y="1701700"/>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Bob's MTA</a:t>
            </a:r>
            <a:endParaRPr>
              <a:solidFill>
                <a:srgbClr val="28273D"/>
              </a:solidFill>
            </a:endParaRPr>
          </a:p>
        </p:txBody>
      </p:sp>
      <p:sp>
        <p:nvSpPr>
          <p:cNvPr id="1073" name="Google Shape;1073;p73"/>
          <p:cNvSpPr/>
          <p:nvPr/>
        </p:nvSpPr>
        <p:spPr>
          <a:xfrm>
            <a:off x="7669238" y="1701688"/>
            <a:ext cx="1251900" cy="12306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78" name="Google Shape;1078;p73"/>
          <p:cNvCxnSpPr>
            <a:stCxn id="1073" idx="1"/>
          </p:cNvCxnSpPr>
          <p:nvPr/>
        </p:nvCxnSpPr>
        <p:spPr>
          <a:xfrm>
            <a:off x="7669238" y="2316988"/>
            <a:ext cx="1251900" cy="0"/>
          </a:xfrm>
          <a:prstGeom prst="straightConnector1">
            <a:avLst/>
          </a:prstGeom>
          <a:noFill/>
          <a:ln cap="flat" cmpd="sng" w="9525">
            <a:solidFill>
              <a:srgbClr val="575279"/>
            </a:solidFill>
            <a:prstDash val="dash"/>
            <a:round/>
            <a:headEnd len="med" w="med" type="none"/>
            <a:tailEnd len="med" w="med" type="none"/>
          </a:ln>
        </p:spPr>
      </p:cxnSp>
      <p:cxnSp>
        <p:nvCxnSpPr>
          <p:cNvPr id="1079" name="Google Shape;1079;p73"/>
          <p:cNvCxnSpPr/>
          <p:nvPr/>
        </p:nvCxnSpPr>
        <p:spPr>
          <a:xfrm rot="10800000">
            <a:off x="8685875" y="2150075"/>
            <a:ext cx="0" cy="400500"/>
          </a:xfrm>
          <a:prstGeom prst="straightConnector1">
            <a:avLst/>
          </a:prstGeom>
          <a:noFill/>
          <a:ln cap="flat" cmpd="sng" w="9525">
            <a:solidFill>
              <a:srgbClr val="575279"/>
            </a:solidFill>
            <a:prstDash val="dot"/>
            <a:round/>
            <a:headEnd len="med" w="med" type="none"/>
            <a:tailEnd len="med" w="med" type="triangle"/>
          </a:ln>
        </p:spPr>
      </p:cxnSp>
      <p:sp>
        <p:nvSpPr>
          <p:cNvPr id="1080" name="Google Shape;1080;p73"/>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400"/>
              <a:t>Why not send through </a:t>
            </a:r>
            <a:r>
              <a:rPr lang="en" sz="2400"/>
              <a:t>regular</a:t>
            </a:r>
            <a:r>
              <a:rPr lang="en" sz="2400"/>
              <a:t> Internet Protocols?</a:t>
            </a:r>
            <a:endParaRPr sz="2400"/>
          </a:p>
        </p:txBody>
      </p:sp>
      <p:sp>
        <p:nvSpPr>
          <p:cNvPr id="159" name="Google Shape;159;p29"/>
          <p:cNvSpPr txBox="1"/>
          <p:nvPr>
            <p:ph idx="1" type="body"/>
          </p:nvPr>
        </p:nvSpPr>
        <p:spPr>
          <a:xfrm>
            <a:off x="229100" y="11726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main issue with Deep Space communication is the lack of Network Nodes available.</a:t>
            </a:r>
            <a:endParaRPr/>
          </a:p>
          <a:p>
            <a:pPr indent="0" lvl="0" marL="0" rtl="0" algn="l">
              <a:spcBef>
                <a:spcPts val="1200"/>
              </a:spcBef>
              <a:spcAft>
                <a:spcPts val="0"/>
              </a:spcAft>
              <a:buNone/>
            </a:pPr>
            <a:r>
              <a:rPr lang="en"/>
              <a:t>This results in:</a:t>
            </a:r>
            <a:endParaRPr/>
          </a:p>
          <a:p>
            <a:pPr indent="-323850" lvl="0" marL="457200" rtl="0" algn="l">
              <a:spcBef>
                <a:spcPts val="1200"/>
              </a:spcBef>
              <a:spcAft>
                <a:spcPts val="0"/>
              </a:spcAft>
              <a:buSzPts val="1500"/>
              <a:buChar char="●"/>
            </a:pPr>
            <a:r>
              <a:rPr lang="en" sz="1500"/>
              <a:t>High Latency</a:t>
            </a:r>
            <a:endParaRPr sz="1500"/>
          </a:p>
          <a:p>
            <a:pPr indent="-323850" lvl="0" marL="457200" rtl="0" algn="l">
              <a:spcBef>
                <a:spcPts val="0"/>
              </a:spcBef>
              <a:spcAft>
                <a:spcPts val="0"/>
              </a:spcAft>
              <a:buSzPts val="1500"/>
              <a:buChar char="●"/>
            </a:pPr>
            <a:r>
              <a:rPr lang="en" sz="1500"/>
              <a:t>Large consumption of Bandwidth ($$$$$)</a:t>
            </a:r>
            <a:endParaRPr sz="1500"/>
          </a:p>
          <a:p>
            <a:pPr indent="-323850" lvl="0" marL="457200" rtl="0" algn="l">
              <a:spcBef>
                <a:spcPts val="0"/>
              </a:spcBef>
              <a:spcAft>
                <a:spcPts val="0"/>
              </a:spcAft>
              <a:buSzPts val="1500"/>
              <a:buChar char="●"/>
            </a:pPr>
            <a:r>
              <a:rPr lang="en" sz="1500"/>
              <a:t>Insecure </a:t>
            </a:r>
            <a:endParaRPr sz="1500"/>
          </a:p>
          <a:p>
            <a:pPr indent="-323850" lvl="0" marL="457200" rtl="0" algn="l">
              <a:spcBef>
                <a:spcPts val="0"/>
              </a:spcBef>
              <a:spcAft>
                <a:spcPts val="0"/>
              </a:spcAft>
              <a:buSzPts val="1500"/>
              <a:buChar char="●"/>
            </a:pPr>
            <a:r>
              <a:rPr lang="en" sz="1500"/>
              <a:t>Extreme Likely Data does not reach target</a:t>
            </a:r>
            <a:endParaRPr sz="1500"/>
          </a:p>
        </p:txBody>
      </p:sp>
      <p:pic>
        <p:nvPicPr>
          <p:cNvPr id="160" name="Google Shape;160;p29"/>
          <p:cNvPicPr preferRelativeResize="0"/>
          <p:nvPr/>
        </p:nvPicPr>
        <p:blipFill>
          <a:blip r:embed="rId3">
            <a:alphaModFix/>
          </a:blip>
          <a:stretch>
            <a:fillRect/>
          </a:stretch>
        </p:blipFill>
        <p:spPr>
          <a:xfrm>
            <a:off x="5123397" y="3496625"/>
            <a:ext cx="1453376" cy="1453376"/>
          </a:xfrm>
          <a:prstGeom prst="rect">
            <a:avLst/>
          </a:prstGeom>
          <a:noFill/>
          <a:ln>
            <a:noFill/>
          </a:ln>
        </p:spPr>
      </p:pic>
      <p:pic>
        <p:nvPicPr>
          <p:cNvPr id="161" name="Google Shape;161;p29"/>
          <p:cNvPicPr preferRelativeResize="0"/>
          <p:nvPr/>
        </p:nvPicPr>
        <p:blipFill>
          <a:blip r:embed="rId4">
            <a:alphaModFix/>
          </a:blip>
          <a:stretch>
            <a:fillRect/>
          </a:stretch>
        </p:blipFill>
        <p:spPr>
          <a:xfrm>
            <a:off x="7520275" y="1741775"/>
            <a:ext cx="1312025" cy="1314126"/>
          </a:xfrm>
          <a:prstGeom prst="rect">
            <a:avLst/>
          </a:prstGeom>
          <a:noFill/>
          <a:ln>
            <a:noFill/>
          </a:ln>
        </p:spPr>
      </p:pic>
      <p:sp>
        <p:nvSpPr>
          <p:cNvPr id="162" name="Google Shape;162;p29"/>
          <p:cNvSpPr/>
          <p:nvPr/>
        </p:nvSpPr>
        <p:spPr>
          <a:xfrm rot="2883002">
            <a:off x="6139121" y="2030526"/>
            <a:ext cx="1818001" cy="2389900"/>
          </a:xfrm>
          <a:prstGeom prst="ellipse">
            <a:avLst/>
          </a:prstGeom>
          <a:solidFill>
            <a:srgbClr val="000000">
              <a:alpha val="23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fortaa"/>
              <a:ea typeface="Comfortaa"/>
              <a:cs typeface="Comfortaa"/>
              <a:sym typeface="Comfortaa"/>
            </a:endParaRPr>
          </a:p>
        </p:txBody>
      </p:sp>
      <p:sp>
        <p:nvSpPr>
          <p:cNvPr id="163" name="Google Shape;163;p29"/>
          <p:cNvSpPr/>
          <p:nvPr/>
        </p:nvSpPr>
        <p:spPr>
          <a:xfrm>
            <a:off x="6462375" y="3188425"/>
            <a:ext cx="74100" cy="74100"/>
          </a:xfrm>
          <a:prstGeom prst="ellipse">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fortaa"/>
              <a:ea typeface="Comfortaa"/>
              <a:cs typeface="Comfortaa"/>
              <a:sym typeface="Comfortaa"/>
            </a:endParaRPr>
          </a:p>
        </p:txBody>
      </p:sp>
      <p:sp>
        <p:nvSpPr>
          <p:cNvPr id="164" name="Google Shape;164;p29"/>
          <p:cNvSpPr/>
          <p:nvPr/>
        </p:nvSpPr>
        <p:spPr>
          <a:xfrm>
            <a:off x="6251225" y="3496625"/>
            <a:ext cx="74100" cy="74100"/>
          </a:xfrm>
          <a:prstGeom prst="ellipse">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fortaa"/>
              <a:ea typeface="Comfortaa"/>
              <a:cs typeface="Comfortaa"/>
              <a:sym typeface="Comfortaa"/>
            </a:endParaRPr>
          </a:p>
        </p:txBody>
      </p:sp>
      <p:sp>
        <p:nvSpPr>
          <p:cNvPr id="165" name="Google Shape;165;p29"/>
          <p:cNvSpPr/>
          <p:nvPr/>
        </p:nvSpPr>
        <p:spPr>
          <a:xfrm>
            <a:off x="6815800" y="3262525"/>
            <a:ext cx="74100" cy="74100"/>
          </a:xfrm>
          <a:prstGeom prst="ellipse">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fortaa"/>
              <a:ea typeface="Comfortaa"/>
              <a:cs typeface="Comfortaa"/>
              <a:sym typeface="Comfortaa"/>
            </a:endParaRPr>
          </a:p>
        </p:txBody>
      </p:sp>
      <p:cxnSp>
        <p:nvCxnSpPr>
          <p:cNvPr id="166" name="Google Shape;166;p29"/>
          <p:cNvCxnSpPr/>
          <p:nvPr/>
        </p:nvCxnSpPr>
        <p:spPr>
          <a:xfrm flipH="1" rot="10800000">
            <a:off x="6850375" y="3165900"/>
            <a:ext cx="1811100" cy="178410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29"/>
          <p:cNvSpPr txBox="1"/>
          <p:nvPr/>
        </p:nvSpPr>
        <p:spPr>
          <a:xfrm rot="-2699074">
            <a:off x="7063868" y="4146064"/>
            <a:ext cx="1575293" cy="3848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Comfortaa"/>
                <a:ea typeface="Comfortaa"/>
                <a:cs typeface="Comfortaa"/>
                <a:sym typeface="Comfortaa"/>
              </a:rPr>
              <a:t>140 million miles</a:t>
            </a:r>
            <a:endParaRPr b="1" sz="1300">
              <a:solidFill>
                <a:schemeClr val="dk1"/>
              </a:solidFill>
              <a:latin typeface="Comfortaa"/>
              <a:ea typeface="Comfortaa"/>
              <a:cs typeface="Comfortaa"/>
              <a:sym typeface="Comfortaa"/>
            </a:endParaRPr>
          </a:p>
        </p:txBody>
      </p:sp>
      <p:sp>
        <p:nvSpPr>
          <p:cNvPr id="168" name="Google Shape;168;p29"/>
          <p:cNvSpPr/>
          <p:nvPr/>
        </p:nvSpPr>
        <p:spPr>
          <a:xfrm>
            <a:off x="6919575" y="3645625"/>
            <a:ext cx="74100" cy="74100"/>
          </a:xfrm>
          <a:prstGeom prst="ellipse">
            <a:avLst/>
          </a:prstGeom>
          <a:solidFill>
            <a:srgbClr val="1155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fortaa"/>
              <a:ea typeface="Comfortaa"/>
              <a:cs typeface="Comfortaa"/>
              <a:sym typeface="Comfortaa"/>
            </a:endParaRPr>
          </a:p>
        </p:txBody>
      </p:sp>
      <p:cxnSp>
        <p:nvCxnSpPr>
          <p:cNvPr id="169" name="Google Shape;169;p29"/>
          <p:cNvCxnSpPr/>
          <p:nvPr/>
        </p:nvCxnSpPr>
        <p:spPr>
          <a:xfrm>
            <a:off x="6785500" y="4898450"/>
            <a:ext cx="134700" cy="1077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9"/>
          <p:cNvCxnSpPr/>
          <p:nvPr/>
        </p:nvCxnSpPr>
        <p:spPr>
          <a:xfrm rot="10800000">
            <a:off x="8616725" y="3127725"/>
            <a:ext cx="107700" cy="101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74"/>
          <p:cNvSpPr txBox="1"/>
          <p:nvPr>
            <p:ph type="title"/>
          </p:nvPr>
        </p:nvSpPr>
        <p:spPr>
          <a:xfrm>
            <a:off x="250500" y="1408575"/>
            <a:ext cx="4199400" cy="26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br>
              <a:rPr lang="en"/>
            </a:br>
            <a:r>
              <a:rPr lang="en"/>
              <a:t>Don't Do SMTP.</a:t>
            </a:r>
            <a:br>
              <a:rPr lang="en"/>
            </a:br>
            <a:r>
              <a:rPr lang="en"/>
              <a:t>Send Data For SMTP</a:t>
            </a:r>
            <a:br>
              <a:rPr lang="en"/>
            </a:br>
            <a:endParaRPr/>
          </a:p>
        </p:txBody>
      </p:sp>
      <p:sp>
        <p:nvSpPr>
          <p:cNvPr id="1086" name="Google Shape;1086;p74"/>
          <p:cNvSpPr txBox="1"/>
          <p:nvPr>
            <p:ph idx="2" type="body"/>
          </p:nvPr>
        </p:nvSpPr>
        <p:spPr>
          <a:xfrm>
            <a:off x="4947000" y="970500"/>
            <a:ext cx="3837000" cy="3202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solidFill>
                  <a:srgbClr val="575279"/>
                </a:solidFill>
              </a:rPr>
              <a:t>The first </a:t>
            </a:r>
            <a:r>
              <a:rPr lang="en">
                <a:solidFill>
                  <a:srgbClr val="575279"/>
                </a:solidFill>
              </a:rPr>
              <a:t>solution is slightly more efficient (don't need to create a new envelope and less disk writes/reads)</a:t>
            </a:r>
            <a:br>
              <a:rPr lang="en">
                <a:solidFill>
                  <a:srgbClr val="575279"/>
                </a:solidFill>
              </a:rPr>
            </a:br>
            <a:br>
              <a:rPr lang="en">
                <a:solidFill>
                  <a:srgbClr val="575279"/>
                </a:solidFill>
              </a:rPr>
            </a:br>
            <a:r>
              <a:rPr b="1" lang="en">
                <a:solidFill>
                  <a:srgbClr val="575279"/>
                </a:solidFill>
              </a:rPr>
              <a:t>Big picture: don't actually do SMTP</a:t>
            </a:r>
            <a:endParaRPr>
              <a:solidFill>
                <a:srgbClr val="575279"/>
              </a:solidFill>
            </a:endParaRPr>
          </a:p>
        </p:txBody>
      </p:sp>
      <p:sp>
        <p:nvSpPr>
          <p:cNvPr id="1087" name="Google Shape;1087;p74"/>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091" name="Shape 1091"/>
        <p:cNvGrpSpPr/>
        <p:nvPr/>
      </p:nvGrpSpPr>
      <p:grpSpPr>
        <a:xfrm>
          <a:off x="0" y="0"/>
          <a:ext cx="0" cy="0"/>
          <a:chOff x="0" y="0"/>
          <a:chExt cx="0" cy="0"/>
        </a:xfrm>
      </p:grpSpPr>
      <p:sp>
        <p:nvSpPr>
          <p:cNvPr id="1092" name="Google Shape;1092;p75"/>
          <p:cNvSpPr txBox="1"/>
          <p:nvPr>
            <p:ph idx="1" type="body"/>
          </p:nvPr>
        </p:nvSpPr>
        <p:spPr>
          <a:xfrm>
            <a:off x="354050" y="533300"/>
            <a:ext cx="8520600" cy="752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Regardless of which method, Bob reads the messages with the regular mail access protocols over TCP/IP</a:t>
            </a:r>
            <a:endParaRPr>
              <a:solidFill>
                <a:srgbClr val="575279"/>
              </a:solidFill>
              <a:latin typeface="Comfortaa"/>
              <a:ea typeface="Comfortaa"/>
              <a:cs typeface="Comfortaa"/>
              <a:sym typeface="Comfortaa"/>
            </a:endParaRPr>
          </a:p>
        </p:txBody>
      </p:sp>
      <p:sp>
        <p:nvSpPr>
          <p:cNvPr id="1093" name="Google Shape;1093;p75"/>
          <p:cNvSpPr txBox="1"/>
          <p:nvPr/>
        </p:nvSpPr>
        <p:spPr>
          <a:xfrm>
            <a:off x="1899700" y="4290275"/>
            <a:ext cx="23073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575279"/>
                </a:solidFill>
              </a:rPr>
              <a:t>example.mars mail server</a:t>
            </a:r>
            <a:endParaRPr>
              <a:solidFill>
                <a:srgbClr val="575279"/>
              </a:solidFill>
            </a:endParaRPr>
          </a:p>
        </p:txBody>
      </p:sp>
      <p:sp>
        <p:nvSpPr>
          <p:cNvPr id="1094" name="Google Shape;1094;p75"/>
          <p:cNvSpPr/>
          <p:nvPr/>
        </p:nvSpPr>
        <p:spPr>
          <a:xfrm>
            <a:off x="5992375" y="182962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Bob's MUA</a:t>
            </a:r>
            <a:endParaRPr>
              <a:solidFill>
                <a:srgbClr val="28273D"/>
              </a:solidFill>
            </a:endParaRPr>
          </a:p>
        </p:txBody>
      </p:sp>
      <p:sp>
        <p:nvSpPr>
          <p:cNvPr id="1095" name="Google Shape;1095;p75"/>
          <p:cNvSpPr/>
          <p:nvPr/>
        </p:nvSpPr>
        <p:spPr>
          <a:xfrm>
            <a:off x="2427400" y="3675250"/>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a:t>
            </a:r>
            <a:endParaRPr>
              <a:solidFill>
                <a:srgbClr val="28273D"/>
              </a:solidFill>
            </a:endParaRPr>
          </a:p>
        </p:txBody>
      </p:sp>
      <p:sp>
        <p:nvSpPr>
          <p:cNvPr id="1096" name="Google Shape;1096;p75"/>
          <p:cNvSpPr/>
          <p:nvPr/>
        </p:nvSpPr>
        <p:spPr>
          <a:xfrm>
            <a:off x="2427400" y="3059950"/>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MTA</a:t>
            </a:r>
            <a:endParaRPr>
              <a:solidFill>
                <a:srgbClr val="28273D"/>
              </a:solidFill>
            </a:endParaRPr>
          </a:p>
        </p:txBody>
      </p:sp>
      <p:sp>
        <p:nvSpPr>
          <p:cNvPr id="1097" name="Google Shape;1097;p75"/>
          <p:cNvSpPr/>
          <p:nvPr/>
        </p:nvSpPr>
        <p:spPr>
          <a:xfrm>
            <a:off x="2427400" y="2444638"/>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MDA</a:t>
            </a:r>
            <a:endParaRPr>
              <a:solidFill>
                <a:srgbClr val="28273D"/>
              </a:solidFill>
            </a:endParaRPr>
          </a:p>
        </p:txBody>
      </p:sp>
      <p:sp>
        <p:nvSpPr>
          <p:cNvPr id="1098" name="Google Shape;1098;p75"/>
          <p:cNvSpPr/>
          <p:nvPr/>
        </p:nvSpPr>
        <p:spPr>
          <a:xfrm>
            <a:off x="2427400" y="182961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t>
            </a:r>
            <a:endParaRPr>
              <a:solidFill>
                <a:srgbClr val="28273D"/>
              </a:solidFill>
            </a:endParaRPr>
          </a:p>
        </p:txBody>
      </p:sp>
      <p:sp>
        <p:nvSpPr>
          <p:cNvPr id="1099" name="Google Shape;1099;p75"/>
          <p:cNvSpPr/>
          <p:nvPr/>
        </p:nvSpPr>
        <p:spPr>
          <a:xfrm>
            <a:off x="2427400" y="1829063"/>
            <a:ext cx="1251900" cy="12306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0" name="Google Shape;1100;p75"/>
          <p:cNvSpPr/>
          <p:nvPr/>
        </p:nvSpPr>
        <p:spPr>
          <a:xfrm>
            <a:off x="2427388" y="3059663"/>
            <a:ext cx="1251900" cy="12306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01" name="Google Shape;1101;p75"/>
          <p:cNvCxnSpPr>
            <a:stCxn id="1099" idx="1"/>
            <a:endCxn id="1099" idx="3"/>
          </p:cNvCxnSpPr>
          <p:nvPr/>
        </p:nvCxnSpPr>
        <p:spPr>
          <a:xfrm>
            <a:off x="2427400" y="2444363"/>
            <a:ext cx="1251900" cy="0"/>
          </a:xfrm>
          <a:prstGeom prst="straightConnector1">
            <a:avLst/>
          </a:prstGeom>
          <a:noFill/>
          <a:ln cap="flat" cmpd="sng" w="9525">
            <a:solidFill>
              <a:srgbClr val="575279"/>
            </a:solidFill>
            <a:prstDash val="dash"/>
            <a:round/>
            <a:headEnd len="med" w="med" type="none"/>
            <a:tailEnd len="med" w="med" type="none"/>
          </a:ln>
        </p:spPr>
      </p:cxnSp>
      <p:cxnSp>
        <p:nvCxnSpPr>
          <p:cNvPr id="1102" name="Google Shape;1102;p75"/>
          <p:cNvCxnSpPr>
            <a:stCxn id="1100" idx="1"/>
          </p:cNvCxnSpPr>
          <p:nvPr/>
        </p:nvCxnSpPr>
        <p:spPr>
          <a:xfrm>
            <a:off x="2427388" y="3674963"/>
            <a:ext cx="1251900" cy="0"/>
          </a:xfrm>
          <a:prstGeom prst="straightConnector1">
            <a:avLst/>
          </a:prstGeom>
          <a:noFill/>
          <a:ln cap="flat" cmpd="sng" w="9525">
            <a:solidFill>
              <a:srgbClr val="575279"/>
            </a:solidFill>
            <a:prstDash val="dash"/>
            <a:round/>
            <a:headEnd len="med" w="med" type="none"/>
            <a:tailEnd len="med" w="med" type="none"/>
          </a:ln>
        </p:spPr>
      </p:cxnSp>
      <p:cxnSp>
        <p:nvCxnSpPr>
          <p:cNvPr id="1103" name="Google Shape;1103;p75"/>
          <p:cNvCxnSpPr>
            <a:stCxn id="1094" idx="1"/>
            <a:endCxn id="1098" idx="3"/>
          </p:cNvCxnSpPr>
          <p:nvPr/>
        </p:nvCxnSpPr>
        <p:spPr>
          <a:xfrm rot="10800000">
            <a:off x="3679375" y="2137275"/>
            <a:ext cx="2313000" cy="0"/>
          </a:xfrm>
          <a:prstGeom prst="straightConnector1">
            <a:avLst/>
          </a:prstGeom>
          <a:noFill/>
          <a:ln cap="flat" cmpd="sng" w="9525">
            <a:solidFill>
              <a:srgbClr val="575279"/>
            </a:solidFill>
            <a:prstDash val="solid"/>
            <a:round/>
            <a:headEnd len="med" w="med" type="none"/>
            <a:tailEnd len="med" w="med" type="triangle"/>
          </a:ln>
        </p:spPr>
      </p:cxnSp>
      <p:sp>
        <p:nvSpPr>
          <p:cNvPr id="1104" name="Google Shape;1104;p75"/>
          <p:cNvSpPr txBox="1"/>
          <p:nvPr/>
        </p:nvSpPr>
        <p:spPr>
          <a:xfrm>
            <a:off x="4147925" y="1572075"/>
            <a:ext cx="1375800" cy="5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Access over TCP/IP</a:t>
            </a:r>
            <a:endParaRPr>
              <a:solidFill>
                <a:srgbClr val="575279"/>
              </a:solidFill>
            </a:endParaRPr>
          </a:p>
        </p:txBody>
      </p:sp>
      <p:sp>
        <p:nvSpPr>
          <p:cNvPr id="1105" name="Google Shape;1105;p75"/>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109" name="Shape 1109"/>
        <p:cNvGrpSpPr/>
        <p:nvPr/>
      </p:nvGrpSpPr>
      <p:grpSpPr>
        <a:xfrm>
          <a:off x="0" y="0"/>
          <a:ext cx="0" cy="0"/>
          <a:chOff x="0" y="0"/>
          <a:chExt cx="0" cy="0"/>
        </a:xfrm>
      </p:grpSpPr>
      <p:sp>
        <p:nvSpPr>
          <p:cNvPr id="1110" name="Google Shape;111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DNS Design Consequences</a:t>
            </a:r>
            <a:endParaRPr b="1">
              <a:solidFill>
                <a:srgbClr val="28273D"/>
              </a:solidFill>
              <a:latin typeface="Montserrat"/>
              <a:ea typeface="Montserrat"/>
              <a:cs typeface="Montserrat"/>
              <a:sym typeface="Montserrat"/>
            </a:endParaRPr>
          </a:p>
        </p:txBody>
      </p:sp>
      <p:sp>
        <p:nvSpPr>
          <p:cNvPr id="1111" name="Google Shape;1111;p76"/>
          <p:cNvSpPr txBox="1"/>
          <p:nvPr>
            <p:ph idx="1" type="body"/>
          </p:nvPr>
        </p:nvSpPr>
        <p:spPr>
          <a:xfrm>
            <a:off x="243000" y="1140850"/>
            <a:ext cx="8658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575279"/>
              </a:buClr>
              <a:buSzPts val="1800"/>
              <a:buFont typeface="Comfortaa"/>
              <a:buChar char="●"/>
            </a:pPr>
            <a:r>
              <a:rPr lang="en">
                <a:solidFill>
                  <a:srgbClr val="575279"/>
                </a:solidFill>
                <a:latin typeface="Comfortaa"/>
                <a:ea typeface="Comfortaa"/>
                <a:cs typeface="Comfortaa"/>
                <a:sym typeface="Comfortaa"/>
              </a:rPr>
              <a:t>Have to spend time waiting for DNS queries to resolve and use a lot of bandwidth for DNS traffic</a:t>
            </a:r>
            <a:endParaRPr>
              <a:solidFill>
                <a:srgbClr val="575279"/>
              </a:solidFill>
              <a:latin typeface="Comfortaa"/>
              <a:ea typeface="Comfortaa"/>
              <a:cs typeface="Comfortaa"/>
              <a:sym typeface="Comfortaa"/>
            </a:endParaRPr>
          </a:p>
          <a:p>
            <a:pPr indent="-342900" lvl="0" marL="457200" rtl="0" algn="l">
              <a:spcBef>
                <a:spcPts val="0"/>
              </a:spcBef>
              <a:spcAft>
                <a:spcPts val="0"/>
              </a:spcAft>
              <a:buClr>
                <a:srgbClr val="575279"/>
              </a:buClr>
              <a:buSzPts val="1800"/>
              <a:buFont typeface="Comfortaa"/>
              <a:buChar char="●"/>
            </a:pPr>
            <a:r>
              <a:rPr lang="en">
                <a:solidFill>
                  <a:srgbClr val="575279"/>
                </a:solidFill>
                <a:latin typeface="Comfortaa"/>
                <a:ea typeface="Comfortaa"/>
                <a:cs typeface="Comfortaa"/>
                <a:sym typeface="Comfortaa"/>
              </a:rPr>
              <a:t>We can only have a single, globally unique root in the public DNS</a:t>
            </a:r>
            <a:endParaRPr>
              <a:solidFill>
                <a:srgbClr val="575279"/>
              </a:solidFill>
              <a:latin typeface="Comfortaa"/>
              <a:ea typeface="Comfortaa"/>
              <a:cs typeface="Comfortaa"/>
              <a:sym typeface="Comfortaa"/>
            </a:endParaRPr>
          </a:p>
          <a:p>
            <a:pPr indent="-342900" lvl="1" marL="914400" rtl="0" algn="l">
              <a:spcBef>
                <a:spcPts val="0"/>
              </a:spcBef>
              <a:spcAft>
                <a:spcPts val="0"/>
              </a:spcAft>
              <a:buClr>
                <a:srgbClr val="575279"/>
              </a:buClr>
              <a:buSzPts val="1800"/>
              <a:buFont typeface="Comfortaa"/>
              <a:buChar char="○"/>
            </a:pPr>
            <a:r>
              <a:rPr lang="en" sz="1800">
                <a:solidFill>
                  <a:srgbClr val="575279"/>
                </a:solidFill>
                <a:latin typeface="Comfortaa"/>
                <a:ea typeface="Comfortaa"/>
                <a:cs typeface="Comfortaa"/>
                <a:sym typeface="Comfortaa"/>
              </a:rPr>
              <a:t>Authoritative name servers are the source of truth for </a:t>
            </a:r>
            <a:br>
              <a:rPr lang="en" sz="1800">
                <a:solidFill>
                  <a:srgbClr val="575279"/>
                </a:solidFill>
                <a:latin typeface="Comfortaa"/>
                <a:ea typeface="Comfortaa"/>
                <a:cs typeface="Comfortaa"/>
                <a:sym typeface="Comfortaa"/>
              </a:rPr>
            </a:br>
            <a:r>
              <a:rPr lang="en" sz="1800">
                <a:solidFill>
                  <a:srgbClr val="575279"/>
                </a:solidFill>
                <a:latin typeface="Comfortaa"/>
                <a:ea typeface="Comfortaa"/>
                <a:cs typeface="Comfortaa"/>
                <a:sym typeface="Comfortaa"/>
              </a:rPr>
              <a:t>their domains</a:t>
            </a:r>
            <a:endParaRPr sz="1800">
              <a:solidFill>
                <a:srgbClr val="575279"/>
              </a:solidFill>
              <a:latin typeface="Comfortaa"/>
              <a:ea typeface="Comfortaa"/>
              <a:cs typeface="Comfortaa"/>
              <a:sym typeface="Comfortaa"/>
            </a:endParaRPr>
          </a:p>
          <a:p>
            <a:pPr indent="-342900" lvl="1" marL="914400" rtl="0" algn="l">
              <a:spcBef>
                <a:spcPts val="0"/>
              </a:spcBef>
              <a:spcAft>
                <a:spcPts val="0"/>
              </a:spcAft>
              <a:buClr>
                <a:srgbClr val="575279"/>
              </a:buClr>
              <a:buSzPts val="1800"/>
              <a:buFont typeface="Comfortaa"/>
              <a:buChar char="○"/>
            </a:pPr>
            <a:r>
              <a:rPr lang="en" sz="1800">
                <a:solidFill>
                  <a:srgbClr val="575279"/>
                </a:solidFill>
                <a:latin typeface="Comfortaa"/>
                <a:ea typeface="Comfortaa"/>
                <a:cs typeface="Comfortaa"/>
                <a:sym typeface="Comfortaa"/>
              </a:rPr>
              <a:t>Sources of truth</a:t>
            </a:r>
            <a:r>
              <a:rPr lang="en" sz="1800">
                <a:solidFill>
                  <a:srgbClr val="575279"/>
                </a:solidFill>
                <a:latin typeface="Comfortaa"/>
                <a:ea typeface="Comfortaa"/>
                <a:cs typeface="Comfortaa"/>
                <a:sym typeface="Comfortaa"/>
              </a:rPr>
              <a:t> on other planets are simply far away</a:t>
            </a:r>
            <a:endParaRPr sz="1800">
              <a:solidFill>
                <a:srgbClr val="575279"/>
              </a:solidFill>
              <a:latin typeface="Comfortaa"/>
              <a:ea typeface="Comfortaa"/>
              <a:cs typeface="Comfortaa"/>
              <a:sym typeface="Comfortaa"/>
            </a:endParaRPr>
          </a:p>
        </p:txBody>
      </p:sp>
      <p:sp>
        <p:nvSpPr>
          <p:cNvPr id="1112" name="Google Shape;1112;p76"/>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116" name="Shape 1116"/>
        <p:cNvGrpSpPr/>
        <p:nvPr/>
      </p:nvGrpSpPr>
      <p:grpSpPr>
        <a:xfrm>
          <a:off x="0" y="0"/>
          <a:ext cx="0" cy="0"/>
          <a:chOff x="0" y="0"/>
          <a:chExt cx="0" cy="0"/>
        </a:xfrm>
      </p:grpSpPr>
      <p:sp>
        <p:nvSpPr>
          <p:cNvPr id="1117" name="Google Shape;1117;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Workaround: Discrete DNS Systems</a:t>
            </a:r>
            <a:endParaRPr b="1">
              <a:solidFill>
                <a:srgbClr val="28273D"/>
              </a:solidFill>
              <a:latin typeface="Montserrat"/>
              <a:ea typeface="Montserrat"/>
              <a:cs typeface="Montserrat"/>
              <a:sym typeface="Montserrat"/>
            </a:endParaRPr>
          </a:p>
        </p:txBody>
      </p:sp>
      <p:sp>
        <p:nvSpPr>
          <p:cNvPr id="1118" name="Google Shape;1118;p77"/>
          <p:cNvSpPr txBox="1"/>
          <p:nvPr>
            <p:ph idx="1" type="body"/>
          </p:nvPr>
        </p:nvSpPr>
        <p:spPr>
          <a:xfrm>
            <a:off x="311700" y="1152475"/>
            <a:ext cx="8644200" cy="1190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575279"/>
              </a:buClr>
              <a:buSzPts val="1600"/>
              <a:buFont typeface="Comfortaa"/>
              <a:buChar char="●"/>
            </a:pPr>
            <a:r>
              <a:rPr lang="en" sz="1600">
                <a:solidFill>
                  <a:srgbClr val="575279"/>
                </a:solidFill>
                <a:latin typeface="Comfortaa"/>
                <a:ea typeface="Comfortaa"/>
                <a:cs typeface="Comfortaa"/>
                <a:sym typeface="Comfortaa"/>
              </a:rPr>
              <a:t>Each celestial body with its own IP network has its own discrete, global DNS</a:t>
            </a:r>
            <a:endParaRPr sz="1600">
              <a:solidFill>
                <a:srgbClr val="575279"/>
              </a:solidFill>
              <a:latin typeface="Comfortaa"/>
              <a:ea typeface="Comfortaa"/>
              <a:cs typeface="Comfortaa"/>
              <a:sym typeface="Comfortaa"/>
            </a:endParaRPr>
          </a:p>
          <a:p>
            <a:pPr indent="-330200" lvl="1" marL="914400" rtl="0" algn="l">
              <a:spcBef>
                <a:spcPts val="0"/>
              </a:spcBef>
              <a:spcAft>
                <a:spcPts val="0"/>
              </a:spcAft>
              <a:buClr>
                <a:srgbClr val="575279"/>
              </a:buClr>
              <a:buSzPts val="1600"/>
              <a:buFont typeface="Comfortaa"/>
              <a:buChar char="○"/>
            </a:pPr>
            <a:r>
              <a:rPr lang="en" sz="1600">
                <a:solidFill>
                  <a:srgbClr val="575279"/>
                </a:solidFill>
                <a:latin typeface="Comfortaa"/>
                <a:ea typeface="Comfortaa"/>
                <a:cs typeface="Comfortaa"/>
                <a:sym typeface="Comfortaa"/>
              </a:rPr>
              <a:t>All hosts in the network are only aware of their world's DNS</a:t>
            </a:r>
            <a:endParaRPr sz="1600">
              <a:solidFill>
                <a:srgbClr val="575279"/>
              </a:solidFill>
              <a:latin typeface="Comfortaa"/>
              <a:ea typeface="Comfortaa"/>
              <a:cs typeface="Comfortaa"/>
              <a:sym typeface="Comfortaa"/>
            </a:endParaRPr>
          </a:p>
          <a:p>
            <a:pPr indent="-330200" lvl="1" marL="914400" rtl="0" algn="l">
              <a:spcBef>
                <a:spcPts val="0"/>
              </a:spcBef>
              <a:spcAft>
                <a:spcPts val="0"/>
              </a:spcAft>
              <a:buClr>
                <a:srgbClr val="575279"/>
              </a:buClr>
              <a:buSzPts val="1600"/>
              <a:buFont typeface="Comfortaa"/>
              <a:buChar char="○"/>
            </a:pPr>
            <a:r>
              <a:rPr lang="en" sz="1600">
                <a:solidFill>
                  <a:srgbClr val="575279"/>
                </a:solidFill>
                <a:latin typeface="Comfortaa"/>
                <a:ea typeface="Comfortaa"/>
                <a:cs typeface="Comfortaa"/>
                <a:sym typeface="Comfortaa"/>
              </a:rPr>
              <a:t>All DNS requests start and end within the IP network</a:t>
            </a:r>
            <a:endParaRPr sz="1600">
              <a:solidFill>
                <a:srgbClr val="575279"/>
              </a:solidFill>
              <a:latin typeface="Comfortaa"/>
              <a:ea typeface="Comfortaa"/>
              <a:cs typeface="Comfortaa"/>
              <a:sym typeface="Comfortaa"/>
            </a:endParaRPr>
          </a:p>
          <a:p>
            <a:pPr indent="-330200" lvl="0" marL="457200" rtl="0" algn="l">
              <a:spcBef>
                <a:spcPts val="0"/>
              </a:spcBef>
              <a:spcAft>
                <a:spcPts val="0"/>
              </a:spcAft>
              <a:buClr>
                <a:srgbClr val="575279"/>
              </a:buClr>
              <a:buSzPts val="1600"/>
              <a:buFont typeface="Comfortaa"/>
              <a:buChar char="●"/>
            </a:pPr>
            <a:r>
              <a:rPr lang="en" sz="1600">
                <a:solidFill>
                  <a:srgbClr val="575279"/>
                </a:solidFill>
                <a:latin typeface="Comfortaa"/>
                <a:ea typeface="Comfortaa"/>
                <a:cs typeface="Comfortaa"/>
                <a:sym typeface="Comfortaa"/>
              </a:rPr>
              <a:t>Proposed by Scott Johnson in </a:t>
            </a:r>
            <a:r>
              <a:rPr lang="en" sz="1600">
                <a:solidFill>
                  <a:srgbClr val="575279"/>
                </a:solidFill>
                <a:latin typeface="Comfortaa"/>
                <a:ea typeface="Comfortaa"/>
                <a:cs typeface="Comfortaa"/>
                <a:sym typeface="Comfortaa"/>
              </a:rPr>
              <a:t>draft-johnson-dtn-interplanetary-dns</a:t>
            </a:r>
            <a:endParaRPr sz="1600">
              <a:solidFill>
                <a:srgbClr val="575279"/>
              </a:solidFill>
              <a:latin typeface="Comfortaa"/>
              <a:ea typeface="Comfortaa"/>
              <a:cs typeface="Comfortaa"/>
              <a:sym typeface="Comfortaa"/>
            </a:endParaRPr>
          </a:p>
        </p:txBody>
      </p:sp>
      <p:sp>
        <p:nvSpPr>
          <p:cNvPr id="1119" name="Google Shape;1119;p77"/>
          <p:cNvSpPr/>
          <p:nvPr/>
        </p:nvSpPr>
        <p:spPr>
          <a:xfrm>
            <a:off x="486823" y="3630074"/>
            <a:ext cx="1932660" cy="1383588"/>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Earth </a:t>
            </a:r>
            <a:r>
              <a:rPr lang="en">
                <a:solidFill>
                  <a:srgbClr val="28273D"/>
                </a:solidFill>
              </a:rPr>
              <a:t>Internet</a:t>
            </a:r>
            <a:endParaRPr>
              <a:solidFill>
                <a:srgbClr val="28273D"/>
              </a:solidFill>
            </a:endParaRPr>
          </a:p>
        </p:txBody>
      </p:sp>
      <p:sp>
        <p:nvSpPr>
          <p:cNvPr id="1120" name="Google Shape;1120;p77"/>
          <p:cNvSpPr/>
          <p:nvPr/>
        </p:nvSpPr>
        <p:spPr>
          <a:xfrm>
            <a:off x="2970025" y="2618175"/>
            <a:ext cx="2105136" cy="1190052"/>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Lunar Internet</a:t>
            </a:r>
            <a:endParaRPr>
              <a:solidFill>
                <a:srgbClr val="28273D"/>
              </a:solidFill>
            </a:endParaRPr>
          </a:p>
        </p:txBody>
      </p:sp>
      <p:sp>
        <p:nvSpPr>
          <p:cNvPr id="1121" name="Google Shape;1121;p77"/>
          <p:cNvSpPr/>
          <p:nvPr/>
        </p:nvSpPr>
        <p:spPr>
          <a:xfrm>
            <a:off x="6963824" y="3539750"/>
            <a:ext cx="1991952" cy="1383588"/>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Mars Internet</a:t>
            </a:r>
            <a:endParaRPr>
              <a:solidFill>
                <a:srgbClr val="28273D"/>
              </a:solidFill>
            </a:endParaRPr>
          </a:p>
        </p:txBody>
      </p:sp>
      <p:cxnSp>
        <p:nvCxnSpPr>
          <p:cNvPr id="1122" name="Google Shape;1122;p77"/>
          <p:cNvCxnSpPr>
            <a:stCxn id="1119" idx="0"/>
            <a:endCxn id="1120" idx="1"/>
          </p:cNvCxnSpPr>
          <p:nvPr/>
        </p:nvCxnSpPr>
        <p:spPr>
          <a:xfrm flipH="1" rot="10800000">
            <a:off x="2417872" y="3807068"/>
            <a:ext cx="1604700" cy="514800"/>
          </a:xfrm>
          <a:prstGeom prst="straightConnector1">
            <a:avLst/>
          </a:prstGeom>
          <a:noFill/>
          <a:ln cap="flat" cmpd="sng" w="9525">
            <a:solidFill>
              <a:srgbClr val="575279"/>
            </a:solidFill>
            <a:prstDash val="solid"/>
            <a:round/>
            <a:headEnd len="med" w="med" type="stealth"/>
            <a:tailEnd len="med" w="med" type="stealth"/>
          </a:ln>
        </p:spPr>
      </p:cxnSp>
      <p:cxnSp>
        <p:nvCxnSpPr>
          <p:cNvPr id="1123" name="Google Shape;1123;p77"/>
          <p:cNvCxnSpPr>
            <a:stCxn id="1119" idx="0"/>
            <a:endCxn id="1121" idx="2"/>
          </p:cNvCxnSpPr>
          <p:nvPr/>
        </p:nvCxnSpPr>
        <p:spPr>
          <a:xfrm flipH="1" rot="10800000">
            <a:off x="2417872" y="4231568"/>
            <a:ext cx="4552200" cy="90300"/>
          </a:xfrm>
          <a:prstGeom prst="straightConnector1">
            <a:avLst/>
          </a:prstGeom>
          <a:noFill/>
          <a:ln cap="flat" cmpd="sng" w="9525">
            <a:solidFill>
              <a:srgbClr val="575279"/>
            </a:solidFill>
            <a:prstDash val="solid"/>
            <a:round/>
            <a:headEnd len="med" w="med" type="stealth"/>
            <a:tailEnd len="med" w="med" type="stealth"/>
          </a:ln>
        </p:spPr>
      </p:cxnSp>
      <p:cxnSp>
        <p:nvCxnSpPr>
          <p:cNvPr id="1124" name="Google Shape;1124;p77"/>
          <p:cNvCxnSpPr>
            <a:stCxn id="1120" idx="1"/>
            <a:endCxn id="1121" idx="2"/>
          </p:cNvCxnSpPr>
          <p:nvPr/>
        </p:nvCxnSpPr>
        <p:spPr>
          <a:xfrm>
            <a:off x="4022593" y="3806960"/>
            <a:ext cx="2947500" cy="424500"/>
          </a:xfrm>
          <a:prstGeom prst="straightConnector1">
            <a:avLst/>
          </a:prstGeom>
          <a:noFill/>
          <a:ln cap="flat" cmpd="sng" w="9525">
            <a:solidFill>
              <a:srgbClr val="575279"/>
            </a:solidFill>
            <a:prstDash val="solid"/>
            <a:round/>
            <a:headEnd len="med" w="med" type="stealth"/>
            <a:tailEnd len="med" w="med" type="stealth"/>
          </a:ln>
        </p:spPr>
      </p:cxnSp>
      <p:sp>
        <p:nvSpPr>
          <p:cNvPr id="1125" name="Google Shape;1125;p77"/>
          <p:cNvSpPr txBox="1"/>
          <p:nvPr/>
        </p:nvSpPr>
        <p:spPr>
          <a:xfrm>
            <a:off x="5456788" y="3630075"/>
            <a:ext cx="45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575279"/>
                </a:solidFill>
              </a:rPr>
              <a:t>BP</a:t>
            </a:r>
            <a:endParaRPr sz="1600">
              <a:solidFill>
                <a:srgbClr val="575279"/>
              </a:solidFill>
            </a:endParaRPr>
          </a:p>
        </p:txBody>
      </p:sp>
      <p:sp>
        <p:nvSpPr>
          <p:cNvPr id="1126" name="Google Shape;1126;p77"/>
          <p:cNvSpPr txBox="1"/>
          <p:nvPr/>
        </p:nvSpPr>
        <p:spPr>
          <a:xfrm>
            <a:off x="4343850" y="4322000"/>
            <a:ext cx="45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575279"/>
                </a:solidFill>
              </a:rPr>
              <a:t>BP</a:t>
            </a:r>
            <a:endParaRPr sz="1600">
              <a:solidFill>
                <a:srgbClr val="575279"/>
              </a:solidFill>
            </a:endParaRPr>
          </a:p>
        </p:txBody>
      </p:sp>
      <p:sp>
        <p:nvSpPr>
          <p:cNvPr id="1127" name="Google Shape;1127;p77"/>
          <p:cNvSpPr txBox="1"/>
          <p:nvPr/>
        </p:nvSpPr>
        <p:spPr>
          <a:xfrm>
            <a:off x="2747863" y="3739000"/>
            <a:ext cx="4563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575279"/>
                </a:solidFill>
              </a:rPr>
              <a:t>BP</a:t>
            </a:r>
            <a:endParaRPr sz="1600">
              <a:solidFill>
                <a:srgbClr val="575279"/>
              </a:solidFill>
            </a:endParaRPr>
          </a:p>
        </p:txBody>
      </p:sp>
      <p:sp>
        <p:nvSpPr>
          <p:cNvPr id="1128" name="Google Shape;1128;p77"/>
          <p:cNvSpPr/>
          <p:nvPr/>
        </p:nvSpPr>
        <p:spPr>
          <a:xfrm>
            <a:off x="871025" y="3903550"/>
            <a:ext cx="1058400" cy="2328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Earth DNS</a:t>
            </a:r>
            <a:endParaRPr>
              <a:solidFill>
                <a:srgbClr val="28273D"/>
              </a:solidFill>
            </a:endParaRPr>
          </a:p>
        </p:txBody>
      </p:sp>
      <p:sp>
        <p:nvSpPr>
          <p:cNvPr id="1129" name="Google Shape;1129;p77"/>
          <p:cNvSpPr/>
          <p:nvPr/>
        </p:nvSpPr>
        <p:spPr>
          <a:xfrm>
            <a:off x="3429888" y="2838825"/>
            <a:ext cx="1058400" cy="2328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Moon DNS</a:t>
            </a:r>
            <a:endParaRPr>
              <a:solidFill>
                <a:srgbClr val="28273D"/>
              </a:solidFill>
            </a:endParaRPr>
          </a:p>
        </p:txBody>
      </p:sp>
      <p:sp>
        <p:nvSpPr>
          <p:cNvPr id="1130" name="Google Shape;1130;p77"/>
          <p:cNvSpPr/>
          <p:nvPr/>
        </p:nvSpPr>
        <p:spPr>
          <a:xfrm>
            <a:off x="7347300" y="3808300"/>
            <a:ext cx="1058400" cy="2328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Mars DNS</a:t>
            </a:r>
            <a:endParaRPr>
              <a:solidFill>
                <a:srgbClr val="28273D"/>
              </a:solidFill>
            </a:endParaRPr>
          </a:p>
        </p:txBody>
      </p:sp>
      <p:sp>
        <p:nvSpPr>
          <p:cNvPr id="1131" name="Google Shape;1131;p77"/>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135" name="Shape 1135"/>
        <p:cNvGrpSpPr/>
        <p:nvPr/>
      </p:nvGrpSpPr>
      <p:grpSpPr>
        <a:xfrm>
          <a:off x="0" y="0"/>
          <a:ext cx="0" cy="0"/>
          <a:chOff x="0" y="0"/>
          <a:chExt cx="0" cy="0"/>
        </a:xfrm>
      </p:grpSpPr>
      <p:sp>
        <p:nvSpPr>
          <p:cNvPr id="1136" name="Google Shape;1136;p7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Old Example With Discrete DNS Systems</a:t>
            </a:r>
            <a:endParaRPr b="1">
              <a:solidFill>
                <a:srgbClr val="28273D"/>
              </a:solidFill>
              <a:latin typeface="Montserrat"/>
              <a:ea typeface="Montserrat"/>
              <a:cs typeface="Montserrat"/>
              <a:sym typeface="Montserrat"/>
            </a:endParaRPr>
          </a:p>
        </p:txBody>
      </p:sp>
      <p:sp>
        <p:nvSpPr>
          <p:cNvPr id="1137" name="Google Shape;1137;p78"/>
          <p:cNvSpPr txBox="1"/>
          <p:nvPr>
            <p:ph idx="1" type="body"/>
          </p:nvPr>
        </p:nvSpPr>
        <p:spPr>
          <a:xfrm>
            <a:off x="311700" y="1000075"/>
            <a:ext cx="85206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700">
                <a:solidFill>
                  <a:srgbClr val="575279"/>
                </a:solidFill>
                <a:latin typeface="Comfortaa"/>
                <a:ea typeface="Comfortaa"/>
                <a:cs typeface="Comfortaa"/>
                <a:sym typeface="Comfortaa"/>
              </a:rPr>
              <a:t>Alice's mail server's query for </a:t>
            </a:r>
            <a:r>
              <a:rPr lang="en" sz="1700">
                <a:solidFill>
                  <a:srgbClr val="56949F"/>
                </a:solidFill>
                <a:latin typeface="Roboto Mono"/>
                <a:ea typeface="Roboto Mono"/>
                <a:cs typeface="Roboto Mono"/>
                <a:sym typeface="Roboto Mono"/>
              </a:rPr>
              <a:t>example.mars.</a:t>
            </a:r>
            <a:r>
              <a:rPr lang="en" sz="1700">
                <a:solidFill>
                  <a:srgbClr val="575279"/>
                </a:solidFill>
                <a:latin typeface="Comfortaa"/>
                <a:ea typeface="Comfortaa"/>
                <a:cs typeface="Comfortaa"/>
                <a:sym typeface="Comfortaa"/>
              </a:rPr>
              <a:t> resolves to a IP/BP gateway</a:t>
            </a:r>
            <a:endParaRPr sz="1700">
              <a:solidFill>
                <a:srgbClr val="575279"/>
              </a:solidFill>
              <a:latin typeface="Comfortaa"/>
              <a:ea typeface="Comfortaa"/>
              <a:cs typeface="Comfortaa"/>
              <a:sym typeface="Comfortaa"/>
            </a:endParaRPr>
          </a:p>
        </p:txBody>
      </p:sp>
      <p:sp>
        <p:nvSpPr>
          <p:cNvPr id="1138" name="Google Shape;1138;p78"/>
          <p:cNvSpPr/>
          <p:nvPr/>
        </p:nvSpPr>
        <p:spPr>
          <a:xfrm>
            <a:off x="174938" y="1997525"/>
            <a:ext cx="1252200" cy="7092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Alice's MTA</a:t>
            </a:r>
            <a:endParaRPr>
              <a:solidFill>
                <a:srgbClr val="28273D"/>
              </a:solidFill>
            </a:endParaRPr>
          </a:p>
        </p:txBody>
      </p:sp>
      <p:sp>
        <p:nvSpPr>
          <p:cNvPr id="1139" name="Google Shape;1139;p78"/>
          <p:cNvSpPr/>
          <p:nvPr/>
        </p:nvSpPr>
        <p:spPr>
          <a:xfrm>
            <a:off x="1846263" y="3507725"/>
            <a:ext cx="1252200" cy="7092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Recursive resolver</a:t>
            </a:r>
            <a:endParaRPr>
              <a:solidFill>
                <a:srgbClr val="28273D"/>
              </a:solidFill>
            </a:endParaRPr>
          </a:p>
        </p:txBody>
      </p:sp>
      <p:sp>
        <p:nvSpPr>
          <p:cNvPr id="1140" name="Google Shape;1140;p78"/>
          <p:cNvSpPr/>
          <p:nvPr/>
        </p:nvSpPr>
        <p:spPr>
          <a:xfrm>
            <a:off x="2765738" y="1997513"/>
            <a:ext cx="1252200" cy="7092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Earth to Mars gateway</a:t>
            </a:r>
            <a:endParaRPr>
              <a:solidFill>
                <a:srgbClr val="28273D"/>
              </a:solidFill>
            </a:endParaRPr>
          </a:p>
        </p:txBody>
      </p:sp>
      <p:cxnSp>
        <p:nvCxnSpPr>
          <p:cNvPr id="1141" name="Google Shape;1141;p78"/>
          <p:cNvCxnSpPr>
            <a:stCxn id="1138" idx="2"/>
            <a:endCxn id="1139" idx="1"/>
          </p:cNvCxnSpPr>
          <p:nvPr/>
        </p:nvCxnSpPr>
        <p:spPr>
          <a:xfrm flipH="1" rot="-5400000">
            <a:off x="745838" y="2761925"/>
            <a:ext cx="1155600" cy="1045200"/>
          </a:xfrm>
          <a:prstGeom prst="bentConnector2">
            <a:avLst/>
          </a:prstGeom>
          <a:noFill/>
          <a:ln cap="flat" cmpd="sng" w="9525">
            <a:solidFill>
              <a:srgbClr val="575279"/>
            </a:solidFill>
            <a:prstDash val="solid"/>
            <a:round/>
            <a:headEnd len="med" w="med" type="none"/>
            <a:tailEnd len="med" w="med" type="triangle"/>
          </a:ln>
        </p:spPr>
      </p:cxnSp>
      <p:cxnSp>
        <p:nvCxnSpPr>
          <p:cNvPr id="1142" name="Google Shape;1142;p78"/>
          <p:cNvCxnSpPr/>
          <p:nvPr/>
        </p:nvCxnSpPr>
        <p:spPr>
          <a:xfrm>
            <a:off x="360463" y="2704225"/>
            <a:ext cx="1484100" cy="1390500"/>
          </a:xfrm>
          <a:prstGeom prst="bentConnector3">
            <a:avLst>
              <a:gd fmla="val 273" name="adj1"/>
            </a:avLst>
          </a:prstGeom>
          <a:noFill/>
          <a:ln cap="flat" cmpd="sng" w="9525">
            <a:solidFill>
              <a:srgbClr val="575279"/>
            </a:solidFill>
            <a:prstDash val="solid"/>
            <a:round/>
            <a:headEnd len="med" w="med" type="triangle"/>
            <a:tailEnd len="med" w="med" type="none"/>
          </a:ln>
        </p:spPr>
      </p:cxnSp>
      <p:sp>
        <p:nvSpPr>
          <p:cNvPr id="1143" name="Google Shape;1143;p78"/>
          <p:cNvSpPr txBox="1"/>
          <p:nvPr/>
        </p:nvSpPr>
        <p:spPr>
          <a:xfrm>
            <a:off x="801038" y="3137675"/>
            <a:ext cx="9798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1: R</a:t>
            </a:r>
            <a:r>
              <a:rPr lang="en" sz="1100">
                <a:solidFill>
                  <a:srgbClr val="575279"/>
                </a:solidFill>
              </a:rPr>
              <a:t>ecursive query</a:t>
            </a:r>
            <a:endParaRPr sz="1100">
              <a:solidFill>
                <a:srgbClr val="575279"/>
              </a:solidFill>
            </a:endParaRPr>
          </a:p>
        </p:txBody>
      </p:sp>
      <p:sp>
        <p:nvSpPr>
          <p:cNvPr id="1144" name="Google Shape;1144;p78"/>
          <p:cNvSpPr txBox="1"/>
          <p:nvPr/>
        </p:nvSpPr>
        <p:spPr>
          <a:xfrm>
            <a:off x="442163" y="4094725"/>
            <a:ext cx="13101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2: something.com</a:t>
            </a:r>
            <a:endParaRPr sz="1100">
              <a:solidFill>
                <a:srgbClr val="575279"/>
              </a:solidFill>
            </a:endParaRPr>
          </a:p>
        </p:txBody>
      </p:sp>
      <p:sp>
        <p:nvSpPr>
          <p:cNvPr id="1145" name="Google Shape;1145;p78"/>
          <p:cNvSpPr txBox="1"/>
          <p:nvPr/>
        </p:nvSpPr>
        <p:spPr>
          <a:xfrm>
            <a:off x="208075" y="4523025"/>
            <a:ext cx="3581700" cy="394200"/>
          </a:xfrm>
          <a:prstGeom prst="rect">
            <a:avLst/>
          </a:prstGeom>
          <a:solidFill>
            <a:srgbClr val="F2E9E1"/>
          </a:solidFill>
          <a:ln cap="flat" cmpd="sng" w="9525">
            <a:solidFill>
              <a:srgbClr val="575279"/>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8273D"/>
                </a:solidFill>
                <a:latin typeface="Courier New"/>
                <a:ea typeface="Courier New"/>
                <a:cs typeface="Courier New"/>
                <a:sym typeface="Courier New"/>
              </a:rPr>
              <a:t>*.mars.  3600 IN MX 10 something.com.</a:t>
            </a:r>
            <a:endParaRPr sz="1200">
              <a:solidFill>
                <a:srgbClr val="28273D"/>
              </a:solidFill>
              <a:latin typeface="Courier New"/>
              <a:ea typeface="Courier New"/>
              <a:cs typeface="Courier New"/>
              <a:sym typeface="Courier New"/>
            </a:endParaRPr>
          </a:p>
        </p:txBody>
      </p:sp>
      <p:sp>
        <p:nvSpPr>
          <p:cNvPr id="1146" name="Google Shape;1146;p78"/>
          <p:cNvSpPr txBox="1"/>
          <p:nvPr/>
        </p:nvSpPr>
        <p:spPr>
          <a:xfrm>
            <a:off x="2736788" y="1656275"/>
            <a:ext cx="13101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something.com</a:t>
            </a:r>
            <a:endParaRPr sz="1100">
              <a:solidFill>
                <a:srgbClr val="575279"/>
              </a:solidFill>
            </a:endParaRPr>
          </a:p>
        </p:txBody>
      </p:sp>
      <p:cxnSp>
        <p:nvCxnSpPr>
          <p:cNvPr id="1147" name="Google Shape;1147;p78"/>
          <p:cNvCxnSpPr>
            <a:stCxn id="1138" idx="3"/>
            <a:endCxn id="1140" idx="1"/>
          </p:cNvCxnSpPr>
          <p:nvPr/>
        </p:nvCxnSpPr>
        <p:spPr>
          <a:xfrm>
            <a:off x="1427138" y="2352125"/>
            <a:ext cx="1338600" cy="0"/>
          </a:xfrm>
          <a:prstGeom prst="straightConnector1">
            <a:avLst/>
          </a:prstGeom>
          <a:noFill/>
          <a:ln cap="flat" cmpd="sng" w="9525">
            <a:solidFill>
              <a:srgbClr val="575279"/>
            </a:solidFill>
            <a:prstDash val="solid"/>
            <a:round/>
            <a:headEnd len="med" w="med" type="none"/>
            <a:tailEnd len="med" w="med" type="triangle"/>
          </a:ln>
        </p:spPr>
      </p:cxnSp>
      <p:sp>
        <p:nvSpPr>
          <p:cNvPr id="1148" name="Google Shape;1148;p78"/>
          <p:cNvSpPr txBox="1"/>
          <p:nvPr/>
        </p:nvSpPr>
        <p:spPr>
          <a:xfrm>
            <a:off x="1545650" y="1917450"/>
            <a:ext cx="1101600" cy="39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3: Mail relay (SMTP)</a:t>
            </a:r>
            <a:endParaRPr sz="1100">
              <a:solidFill>
                <a:srgbClr val="575279"/>
              </a:solidFill>
            </a:endParaRPr>
          </a:p>
        </p:txBody>
      </p:sp>
      <p:sp>
        <p:nvSpPr>
          <p:cNvPr id="1149" name="Google Shape;1149;p78"/>
          <p:cNvSpPr/>
          <p:nvPr/>
        </p:nvSpPr>
        <p:spPr>
          <a:xfrm>
            <a:off x="4989513" y="1997513"/>
            <a:ext cx="1252200" cy="7092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Mars to Earth gateway</a:t>
            </a:r>
            <a:endParaRPr>
              <a:solidFill>
                <a:srgbClr val="28273D"/>
              </a:solidFill>
            </a:endParaRPr>
          </a:p>
        </p:txBody>
      </p:sp>
      <p:cxnSp>
        <p:nvCxnSpPr>
          <p:cNvPr id="1150" name="Google Shape;1150;p78"/>
          <p:cNvCxnSpPr>
            <a:stCxn id="1140" idx="3"/>
            <a:endCxn id="1149" idx="1"/>
          </p:cNvCxnSpPr>
          <p:nvPr/>
        </p:nvCxnSpPr>
        <p:spPr>
          <a:xfrm>
            <a:off x="4017938" y="2352113"/>
            <a:ext cx="971700" cy="0"/>
          </a:xfrm>
          <a:prstGeom prst="straightConnector1">
            <a:avLst/>
          </a:prstGeom>
          <a:noFill/>
          <a:ln cap="flat" cmpd="sng" w="9525">
            <a:solidFill>
              <a:srgbClr val="575279"/>
            </a:solidFill>
            <a:prstDash val="solid"/>
            <a:round/>
            <a:headEnd len="med" w="med" type="none"/>
            <a:tailEnd len="med" w="med" type="triangle"/>
          </a:ln>
        </p:spPr>
      </p:cxnSp>
      <p:sp>
        <p:nvSpPr>
          <p:cNvPr id="1151" name="Google Shape;1151;p78"/>
          <p:cNvSpPr txBox="1"/>
          <p:nvPr/>
        </p:nvSpPr>
        <p:spPr>
          <a:xfrm>
            <a:off x="4180625" y="2058425"/>
            <a:ext cx="6462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4: BP</a:t>
            </a:r>
            <a:endParaRPr sz="1100">
              <a:solidFill>
                <a:srgbClr val="575279"/>
              </a:solidFill>
            </a:endParaRPr>
          </a:p>
        </p:txBody>
      </p:sp>
      <p:sp>
        <p:nvSpPr>
          <p:cNvPr id="1152" name="Google Shape;1152;p78"/>
          <p:cNvSpPr/>
          <p:nvPr/>
        </p:nvSpPr>
        <p:spPr>
          <a:xfrm>
            <a:off x="7712188" y="1997525"/>
            <a:ext cx="1310100" cy="7092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Bob's MTA</a:t>
            </a:r>
            <a:endParaRPr>
              <a:solidFill>
                <a:srgbClr val="28273D"/>
              </a:solidFill>
            </a:endParaRPr>
          </a:p>
        </p:txBody>
      </p:sp>
      <p:sp>
        <p:nvSpPr>
          <p:cNvPr id="1153" name="Google Shape;1153;p78"/>
          <p:cNvSpPr txBox="1"/>
          <p:nvPr/>
        </p:nvSpPr>
        <p:spPr>
          <a:xfrm>
            <a:off x="6321900" y="1915775"/>
            <a:ext cx="1310100" cy="39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7</a:t>
            </a:r>
            <a:r>
              <a:rPr lang="en" sz="1100">
                <a:solidFill>
                  <a:srgbClr val="575279"/>
                </a:solidFill>
              </a:rPr>
              <a:t>: Mail relay (SMTP)</a:t>
            </a:r>
            <a:endParaRPr sz="1100">
              <a:solidFill>
                <a:srgbClr val="575279"/>
              </a:solidFill>
            </a:endParaRPr>
          </a:p>
        </p:txBody>
      </p:sp>
      <p:cxnSp>
        <p:nvCxnSpPr>
          <p:cNvPr id="1154" name="Google Shape;1154;p78"/>
          <p:cNvCxnSpPr>
            <a:stCxn id="1149" idx="3"/>
            <a:endCxn id="1152" idx="1"/>
          </p:cNvCxnSpPr>
          <p:nvPr/>
        </p:nvCxnSpPr>
        <p:spPr>
          <a:xfrm>
            <a:off x="6241713" y="2352113"/>
            <a:ext cx="1470600" cy="0"/>
          </a:xfrm>
          <a:prstGeom prst="straightConnector1">
            <a:avLst/>
          </a:prstGeom>
          <a:noFill/>
          <a:ln cap="flat" cmpd="sng" w="9525">
            <a:solidFill>
              <a:srgbClr val="575279"/>
            </a:solidFill>
            <a:prstDash val="solid"/>
            <a:round/>
            <a:headEnd len="med" w="med" type="none"/>
            <a:tailEnd len="med" w="med" type="triangle"/>
          </a:ln>
        </p:spPr>
      </p:cxnSp>
      <p:sp>
        <p:nvSpPr>
          <p:cNvPr id="1155" name="Google Shape;1155;p78"/>
          <p:cNvSpPr txBox="1"/>
          <p:nvPr/>
        </p:nvSpPr>
        <p:spPr>
          <a:xfrm>
            <a:off x="1773350" y="2352125"/>
            <a:ext cx="646200" cy="39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TCP/IP</a:t>
            </a:r>
            <a:endParaRPr sz="1100">
              <a:solidFill>
                <a:srgbClr val="575279"/>
              </a:solidFill>
            </a:endParaRPr>
          </a:p>
        </p:txBody>
      </p:sp>
      <p:sp>
        <p:nvSpPr>
          <p:cNvPr id="1156" name="Google Shape;1156;p78"/>
          <p:cNvSpPr txBox="1"/>
          <p:nvPr/>
        </p:nvSpPr>
        <p:spPr>
          <a:xfrm>
            <a:off x="6653850" y="2352125"/>
            <a:ext cx="646200" cy="39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TCP/IP</a:t>
            </a:r>
            <a:endParaRPr sz="1100">
              <a:solidFill>
                <a:srgbClr val="575279"/>
              </a:solidFill>
            </a:endParaRPr>
          </a:p>
        </p:txBody>
      </p:sp>
      <p:sp>
        <p:nvSpPr>
          <p:cNvPr id="1157" name="Google Shape;1157;p78"/>
          <p:cNvSpPr txBox="1"/>
          <p:nvPr/>
        </p:nvSpPr>
        <p:spPr>
          <a:xfrm>
            <a:off x="145988" y="1663200"/>
            <a:ext cx="13101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mail.example.com</a:t>
            </a:r>
            <a:endParaRPr sz="1100">
              <a:solidFill>
                <a:srgbClr val="575279"/>
              </a:solidFill>
            </a:endParaRPr>
          </a:p>
        </p:txBody>
      </p:sp>
      <p:sp>
        <p:nvSpPr>
          <p:cNvPr id="1158" name="Google Shape;1158;p78"/>
          <p:cNvSpPr txBox="1"/>
          <p:nvPr/>
        </p:nvSpPr>
        <p:spPr>
          <a:xfrm>
            <a:off x="7672151" y="1663200"/>
            <a:ext cx="13902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mail.example.mars</a:t>
            </a:r>
            <a:endParaRPr sz="1100">
              <a:solidFill>
                <a:srgbClr val="575279"/>
              </a:solidFill>
            </a:endParaRPr>
          </a:p>
        </p:txBody>
      </p:sp>
      <p:sp>
        <p:nvSpPr>
          <p:cNvPr id="1159" name="Google Shape;1159;p78"/>
          <p:cNvSpPr txBox="1"/>
          <p:nvPr/>
        </p:nvSpPr>
        <p:spPr>
          <a:xfrm>
            <a:off x="4572000" y="4528025"/>
            <a:ext cx="4486200" cy="394200"/>
          </a:xfrm>
          <a:prstGeom prst="rect">
            <a:avLst/>
          </a:prstGeom>
          <a:solidFill>
            <a:srgbClr val="F2E9E1"/>
          </a:solidFill>
          <a:ln cap="flat" cmpd="sng" w="9525">
            <a:solidFill>
              <a:srgbClr val="575279"/>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8273D"/>
                </a:solidFill>
                <a:latin typeface="Courier New"/>
                <a:ea typeface="Courier New"/>
                <a:cs typeface="Courier New"/>
                <a:sym typeface="Courier New"/>
              </a:rPr>
              <a:t>example.mars. 45000 IN MX 10 mail.example.mars.</a:t>
            </a:r>
            <a:endParaRPr sz="1200">
              <a:solidFill>
                <a:srgbClr val="28273D"/>
              </a:solidFill>
              <a:latin typeface="Courier New"/>
              <a:ea typeface="Courier New"/>
              <a:cs typeface="Courier New"/>
              <a:sym typeface="Courier New"/>
            </a:endParaRPr>
          </a:p>
        </p:txBody>
      </p:sp>
      <p:cxnSp>
        <p:nvCxnSpPr>
          <p:cNvPr id="1160" name="Google Shape;1160;p78"/>
          <p:cNvCxnSpPr>
            <a:stCxn id="1145" idx="0"/>
            <a:endCxn id="1144" idx="2"/>
          </p:cNvCxnSpPr>
          <p:nvPr/>
        </p:nvCxnSpPr>
        <p:spPr>
          <a:xfrm rot="10800000">
            <a:off x="1097125" y="4388325"/>
            <a:ext cx="901800" cy="134700"/>
          </a:xfrm>
          <a:prstGeom prst="straightConnector1">
            <a:avLst/>
          </a:prstGeom>
          <a:noFill/>
          <a:ln cap="flat" cmpd="sng" w="9525">
            <a:solidFill>
              <a:srgbClr val="575279"/>
            </a:solidFill>
            <a:prstDash val="dot"/>
            <a:round/>
            <a:headEnd len="med" w="med" type="none"/>
            <a:tailEnd len="med" w="med" type="none"/>
          </a:ln>
        </p:spPr>
      </p:cxnSp>
      <p:cxnSp>
        <p:nvCxnSpPr>
          <p:cNvPr id="1161" name="Google Shape;1161;p78"/>
          <p:cNvCxnSpPr>
            <a:stCxn id="1162" idx="2"/>
            <a:endCxn id="1159" idx="0"/>
          </p:cNvCxnSpPr>
          <p:nvPr/>
        </p:nvCxnSpPr>
        <p:spPr>
          <a:xfrm>
            <a:off x="5889902" y="4388425"/>
            <a:ext cx="925200" cy="139500"/>
          </a:xfrm>
          <a:prstGeom prst="straightConnector1">
            <a:avLst/>
          </a:prstGeom>
          <a:noFill/>
          <a:ln cap="flat" cmpd="sng" w="9525">
            <a:solidFill>
              <a:srgbClr val="575279"/>
            </a:solidFill>
            <a:prstDash val="dot"/>
            <a:round/>
            <a:headEnd len="med" w="med" type="none"/>
            <a:tailEnd len="med" w="med" type="none"/>
          </a:ln>
        </p:spPr>
      </p:cxnSp>
      <p:sp>
        <p:nvSpPr>
          <p:cNvPr id="1163" name="Google Shape;1163;p78"/>
          <p:cNvSpPr/>
          <p:nvPr/>
        </p:nvSpPr>
        <p:spPr>
          <a:xfrm>
            <a:off x="6659663" y="3507725"/>
            <a:ext cx="1252200" cy="7092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Recursive resolver</a:t>
            </a:r>
            <a:endParaRPr>
              <a:solidFill>
                <a:srgbClr val="28273D"/>
              </a:solidFill>
            </a:endParaRPr>
          </a:p>
        </p:txBody>
      </p:sp>
      <p:cxnSp>
        <p:nvCxnSpPr>
          <p:cNvPr id="1164" name="Google Shape;1164;p78"/>
          <p:cNvCxnSpPr>
            <a:endCxn id="1163" idx="1"/>
          </p:cNvCxnSpPr>
          <p:nvPr/>
        </p:nvCxnSpPr>
        <p:spPr>
          <a:xfrm flipH="1" rot="-5400000">
            <a:off x="5559263" y="2761925"/>
            <a:ext cx="1155600" cy="1045200"/>
          </a:xfrm>
          <a:prstGeom prst="bentConnector2">
            <a:avLst/>
          </a:prstGeom>
          <a:noFill/>
          <a:ln cap="flat" cmpd="sng" w="9525">
            <a:solidFill>
              <a:srgbClr val="575279"/>
            </a:solidFill>
            <a:prstDash val="solid"/>
            <a:round/>
            <a:headEnd len="med" w="med" type="none"/>
            <a:tailEnd len="med" w="med" type="triangle"/>
          </a:ln>
        </p:spPr>
      </p:cxnSp>
      <p:cxnSp>
        <p:nvCxnSpPr>
          <p:cNvPr id="1165" name="Google Shape;1165;p78"/>
          <p:cNvCxnSpPr/>
          <p:nvPr/>
        </p:nvCxnSpPr>
        <p:spPr>
          <a:xfrm>
            <a:off x="5173863" y="2704225"/>
            <a:ext cx="1484100" cy="1390500"/>
          </a:xfrm>
          <a:prstGeom prst="bentConnector3">
            <a:avLst>
              <a:gd fmla="val 273" name="adj1"/>
            </a:avLst>
          </a:prstGeom>
          <a:noFill/>
          <a:ln cap="flat" cmpd="sng" w="9525">
            <a:solidFill>
              <a:srgbClr val="575279"/>
            </a:solidFill>
            <a:prstDash val="solid"/>
            <a:round/>
            <a:headEnd len="med" w="med" type="triangle"/>
            <a:tailEnd len="med" w="med" type="none"/>
          </a:ln>
        </p:spPr>
      </p:cxnSp>
      <p:sp>
        <p:nvSpPr>
          <p:cNvPr id="1166" name="Google Shape;1166;p78"/>
          <p:cNvSpPr txBox="1"/>
          <p:nvPr/>
        </p:nvSpPr>
        <p:spPr>
          <a:xfrm>
            <a:off x="5614438" y="3137675"/>
            <a:ext cx="9798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5</a:t>
            </a:r>
            <a:r>
              <a:rPr lang="en" sz="1100">
                <a:solidFill>
                  <a:srgbClr val="575279"/>
                </a:solidFill>
              </a:rPr>
              <a:t>: Recursive query</a:t>
            </a:r>
            <a:endParaRPr sz="1100">
              <a:solidFill>
                <a:srgbClr val="575279"/>
              </a:solidFill>
            </a:endParaRPr>
          </a:p>
        </p:txBody>
      </p:sp>
      <p:sp>
        <p:nvSpPr>
          <p:cNvPr id="1162" name="Google Shape;1162;p78"/>
          <p:cNvSpPr txBox="1"/>
          <p:nvPr/>
        </p:nvSpPr>
        <p:spPr>
          <a:xfrm>
            <a:off x="5125952" y="4094725"/>
            <a:ext cx="1527900" cy="29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6: mail.example.mars</a:t>
            </a:r>
            <a:endParaRPr sz="1100">
              <a:solidFill>
                <a:srgbClr val="575279"/>
              </a:solidFill>
            </a:endParaRPr>
          </a:p>
        </p:txBody>
      </p:sp>
      <p:sp>
        <p:nvSpPr>
          <p:cNvPr id="1167" name="Google Shape;1167;p78"/>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171" name="Shape 1171"/>
        <p:cNvGrpSpPr/>
        <p:nvPr/>
      </p:nvGrpSpPr>
      <p:grpSpPr>
        <a:xfrm>
          <a:off x="0" y="0"/>
          <a:ext cx="0" cy="0"/>
          <a:chOff x="0" y="0"/>
          <a:chExt cx="0" cy="0"/>
        </a:xfrm>
      </p:grpSpPr>
      <p:sp>
        <p:nvSpPr>
          <p:cNvPr id="1172" name="Google Shape;1172;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Preventing Split-Horizon DNS</a:t>
            </a:r>
            <a:endParaRPr b="1">
              <a:solidFill>
                <a:srgbClr val="28273D"/>
              </a:solidFill>
              <a:latin typeface="Montserrat"/>
              <a:ea typeface="Montserrat"/>
              <a:cs typeface="Montserrat"/>
              <a:sym typeface="Montserrat"/>
            </a:endParaRPr>
          </a:p>
        </p:txBody>
      </p:sp>
      <p:sp>
        <p:nvSpPr>
          <p:cNvPr id="1173" name="Google Shape;1173;p79"/>
          <p:cNvSpPr txBox="1"/>
          <p:nvPr>
            <p:ph idx="1" type="body"/>
          </p:nvPr>
        </p:nvSpPr>
        <p:spPr>
          <a:xfrm>
            <a:off x="311700" y="1152475"/>
            <a:ext cx="8771700" cy="2713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575279"/>
              </a:buClr>
              <a:buSzPts val="1800"/>
              <a:buFont typeface="Comfortaa"/>
              <a:buChar char="●"/>
            </a:pPr>
            <a:r>
              <a:rPr lang="en">
                <a:solidFill>
                  <a:srgbClr val="575279"/>
                </a:solidFill>
                <a:latin typeface="Comfortaa"/>
                <a:ea typeface="Comfortaa"/>
                <a:cs typeface="Comfortaa"/>
                <a:sym typeface="Comfortaa"/>
              </a:rPr>
              <a:t>We don't want multiple sources of truth</a:t>
            </a:r>
            <a:endParaRPr>
              <a:solidFill>
                <a:srgbClr val="575279"/>
              </a:solidFill>
              <a:latin typeface="Comfortaa"/>
              <a:ea typeface="Comfortaa"/>
              <a:cs typeface="Comfortaa"/>
              <a:sym typeface="Comfortaa"/>
            </a:endParaRPr>
          </a:p>
          <a:p>
            <a:pPr indent="-342900" lvl="1" marL="914400" rtl="0" algn="l">
              <a:spcBef>
                <a:spcPts val="0"/>
              </a:spcBef>
              <a:spcAft>
                <a:spcPts val="0"/>
              </a:spcAft>
              <a:buClr>
                <a:srgbClr val="575279"/>
              </a:buClr>
              <a:buSzPts val="1800"/>
              <a:buFont typeface="Comfortaa"/>
              <a:buChar char="○"/>
            </a:pPr>
            <a:r>
              <a:rPr lang="en" sz="1800">
                <a:solidFill>
                  <a:srgbClr val="575279"/>
                </a:solidFill>
                <a:latin typeface="Comfortaa"/>
                <a:ea typeface="Comfortaa"/>
                <a:cs typeface="Comfortaa"/>
                <a:sym typeface="Comfortaa"/>
              </a:rPr>
              <a:t>We don't want domains to be owned by different people depending on what planet we're on</a:t>
            </a:r>
            <a:endParaRPr sz="1800">
              <a:solidFill>
                <a:srgbClr val="575279"/>
              </a:solidFill>
              <a:latin typeface="Comfortaa"/>
              <a:ea typeface="Comfortaa"/>
              <a:cs typeface="Comfortaa"/>
              <a:sym typeface="Comfortaa"/>
            </a:endParaRPr>
          </a:p>
          <a:p>
            <a:pPr indent="-342900" lvl="0" marL="457200" rtl="0" algn="l">
              <a:spcBef>
                <a:spcPts val="0"/>
              </a:spcBef>
              <a:spcAft>
                <a:spcPts val="0"/>
              </a:spcAft>
              <a:buClr>
                <a:srgbClr val="575279"/>
              </a:buClr>
              <a:buSzPts val="1800"/>
              <a:buFont typeface="Comfortaa"/>
              <a:buChar char="●"/>
            </a:pPr>
            <a:r>
              <a:rPr lang="en">
                <a:solidFill>
                  <a:srgbClr val="575279"/>
                </a:solidFill>
                <a:latin typeface="Comfortaa"/>
                <a:ea typeface="Comfortaa"/>
                <a:cs typeface="Comfortaa"/>
                <a:sym typeface="Comfortaa"/>
              </a:rPr>
              <a:t>Reserve a set of names in DNS that are dedicated only for off-world resources. Each world gets one of those names, and they're free to create subdomains under that</a:t>
            </a:r>
            <a:endParaRPr>
              <a:solidFill>
                <a:srgbClr val="575279"/>
              </a:solidFill>
              <a:latin typeface="Comfortaa"/>
              <a:ea typeface="Comfortaa"/>
              <a:cs typeface="Comfortaa"/>
              <a:sym typeface="Comfortaa"/>
            </a:endParaRPr>
          </a:p>
          <a:p>
            <a:pPr indent="-342900" lvl="0" marL="457200" rtl="0" algn="l">
              <a:spcBef>
                <a:spcPts val="0"/>
              </a:spcBef>
              <a:spcAft>
                <a:spcPts val="0"/>
              </a:spcAft>
              <a:buClr>
                <a:srgbClr val="575279"/>
              </a:buClr>
              <a:buSzPts val="1800"/>
              <a:buFont typeface="Comfortaa"/>
              <a:buChar char="●"/>
            </a:pPr>
            <a:r>
              <a:rPr lang="en">
                <a:solidFill>
                  <a:srgbClr val="575279"/>
                </a:solidFill>
                <a:latin typeface="Comfortaa"/>
                <a:ea typeface="Comfortaa"/>
                <a:cs typeface="Comfortaa"/>
                <a:sym typeface="Comfortaa"/>
              </a:rPr>
              <a:t>One way: create a new top-level domain (TLD) for each remote world</a:t>
            </a:r>
            <a:endParaRPr>
              <a:solidFill>
                <a:srgbClr val="575279"/>
              </a:solidFill>
              <a:latin typeface="Comfortaa"/>
              <a:ea typeface="Comfortaa"/>
              <a:cs typeface="Comfortaa"/>
              <a:sym typeface="Comfortaa"/>
            </a:endParaRPr>
          </a:p>
        </p:txBody>
      </p:sp>
      <p:sp>
        <p:nvSpPr>
          <p:cNvPr id="1174" name="Google Shape;1174;p79"/>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178" name="Shape 1178"/>
        <p:cNvGrpSpPr/>
        <p:nvPr/>
      </p:nvGrpSpPr>
      <p:grpSpPr>
        <a:xfrm>
          <a:off x="0" y="0"/>
          <a:ext cx="0" cy="0"/>
          <a:chOff x="0" y="0"/>
          <a:chExt cx="0" cy="0"/>
        </a:xfrm>
      </p:grpSpPr>
      <p:sp>
        <p:nvSpPr>
          <p:cNvPr id="1179" name="Google Shape;1179;p80"/>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Top-Level Domains and Remote Worlds</a:t>
            </a:r>
            <a:endParaRPr b="1">
              <a:solidFill>
                <a:srgbClr val="28273D"/>
              </a:solidFill>
              <a:latin typeface="Montserrat"/>
              <a:ea typeface="Montserrat"/>
              <a:cs typeface="Montserrat"/>
              <a:sym typeface="Montserrat"/>
            </a:endParaRPr>
          </a:p>
        </p:txBody>
      </p:sp>
      <p:sp>
        <p:nvSpPr>
          <p:cNvPr id="1180" name="Google Shape;1180;p80"/>
          <p:cNvSpPr txBox="1"/>
          <p:nvPr>
            <p:ph idx="1" type="body"/>
          </p:nvPr>
        </p:nvSpPr>
        <p:spPr>
          <a:xfrm>
            <a:off x="311700" y="923875"/>
            <a:ext cx="8641800" cy="16437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rgbClr val="575279"/>
              </a:buClr>
              <a:buSzPct val="100000"/>
              <a:buFont typeface="Comfortaa"/>
              <a:buChar char="●"/>
            </a:pPr>
            <a:r>
              <a:rPr lang="en">
                <a:solidFill>
                  <a:srgbClr val="575279"/>
                </a:solidFill>
                <a:latin typeface="Comfortaa"/>
                <a:ea typeface="Comfortaa"/>
                <a:cs typeface="Comfortaa"/>
                <a:sym typeface="Comfortaa"/>
              </a:rPr>
              <a:t>Name </a:t>
            </a:r>
            <a:r>
              <a:rPr lang="en">
                <a:solidFill>
                  <a:srgbClr val="575279"/>
                </a:solidFill>
                <a:latin typeface="Comfortaa"/>
                <a:ea typeface="Comfortaa"/>
                <a:cs typeface="Comfortaa"/>
                <a:sym typeface="Comfortaa"/>
              </a:rPr>
              <a:t>servers</a:t>
            </a:r>
            <a:r>
              <a:rPr lang="en">
                <a:solidFill>
                  <a:srgbClr val="575279"/>
                </a:solidFill>
                <a:latin typeface="Comfortaa"/>
                <a:ea typeface="Comfortaa"/>
                <a:cs typeface="Comfortaa"/>
                <a:sym typeface="Comfortaa"/>
              </a:rPr>
              <a:t> for off-world domains are not "real". Must be gateways</a:t>
            </a:r>
            <a:endParaRPr>
              <a:solidFill>
                <a:srgbClr val="575279"/>
              </a:solidFill>
              <a:latin typeface="Comfortaa"/>
              <a:ea typeface="Comfortaa"/>
              <a:cs typeface="Comfortaa"/>
              <a:sym typeface="Comfortaa"/>
            </a:endParaRPr>
          </a:p>
          <a:p>
            <a:pPr indent="-334327" lvl="0" marL="457200" rtl="0" algn="l">
              <a:spcBef>
                <a:spcPts val="0"/>
              </a:spcBef>
              <a:spcAft>
                <a:spcPts val="0"/>
              </a:spcAft>
              <a:buClr>
                <a:srgbClr val="575279"/>
              </a:buClr>
              <a:buSzPct val="100000"/>
              <a:buChar char="●"/>
            </a:pPr>
            <a:r>
              <a:rPr lang="en">
                <a:solidFill>
                  <a:srgbClr val="575279"/>
                </a:solidFill>
                <a:latin typeface="Comfortaa"/>
                <a:ea typeface="Comfortaa"/>
                <a:cs typeface="Comfortaa"/>
                <a:sym typeface="Comfortaa"/>
              </a:rPr>
              <a:t>Real </a:t>
            </a:r>
            <a:r>
              <a:rPr lang="en">
                <a:solidFill>
                  <a:srgbClr val="575279"/>
                </a:solidFill>
                <a:latin typeface="Comfortaa"/>
                <a:ea typeface="Comfortaa"/>
                <a:cs typeface="Comfortaa"/>
                <a:sym typeface="Comfortaa"/>
              </a:rPr>
              <a:t>authoritative</a:t>
            </a:r>
            <a:r>
              <a:rPr lang="en">
                <a:solidFill>
                  <a:srgbClr val="575279"/>
                </a:solidFill>
                <a:latin typeface="Comfortaa"/>
                <a:ea typeface="Comfortaa"/>
                <a:cs typeface="Comfortaa"/>
                <a:sym typeface="Comfortaa"/>
              </a:rPr>
              <a:t> name servers</a:t>
            </a:r>
            <a:r>
              <a:rPr lang="en">
                <a:solidFill>
                  <a:srgbClr val="575279"/>
                </a:solidFill>
                <a:latin typeface="Comfortaa"/>
                <a:ea typeface="Comfortaa"/>
                <a:cs typeface="Comfortaa"/>
                <a:sym typeface="Comfortaa"/>
              </a:rPr>
              <a:t> on Mars are under the </a:t>
            </a:r>
            <a:r>
              <a:rPr lang="en">
                <a:solidFill>
                  <a:srgbClr val="56949F"/>
                </a:solidFill>
                <a:latin typeface="Roboto Mono"/>
                <a:ea typeface="Roboto Mono"/>
                <a:cs typeface="Roboto Mono"/>
                <a:sym typeface="Roboto Mono"/>
              </a:rPr>
              <a:t>mars</a:t>
            </a:r>
            <a:r>
              <a:rPr lang="en">
                <a:solidFill>
                  <a:srgbClr val="575279"/>
                </a:solidFill>
                <a:latin typeface="Comfortaa"/>
                <a:ea typeface="Comfortaa"/>
                <a:cs typeface="Comfortaa"/>
                <a:sym typeface="Comfortaa"/>
              </a:rPr>
              <a:t> TLD. Other worlds have a wildcard </a:t>
            </a:r>
            <a:r>
              <a:rPr lang="en">
                <a:solidFill>
                  <a:srgbClr val="56949F"/>
                </a:solidFill>
                <a:latin typeface="Roboto Mono"/>
                <a:ea typeface="Roboto Mono"/>
                <a:cs typeface="Roboto Mono"/>
                <a:sym typeface="Roboto Mono"/>
              </a:rPr>
              <a:t>*.mars</a:t>
            </a:r>
            <a:r>
              <a:rPr lang="en">
                <a:solidFill>
                  <a:srgbClr val="575279"/>
                </a:solidFill>
                <a:latin typeface="Comfortaa"/>
                <a:ea typeface="Comfortaa"/>
                <a:cs typeface="Comfortaa"/>
                <a:sym typeface="Comfortaa"/>
              </a:rPr>
              <a:t> pointed to gateways that can reach Mars</a:t>
            </a:r>
            <a:endParaRPr>
              <a:solidFill>
                <a:srgbClr val="575279"/>
              </a:solidFill>
              <a:latin typeface="Comfortaa"/>
              <a:ea typeface="Comfortaa"/>
              <a:cs typeface="Comfortaa"/>
              <a:sym typeface="Comfortaa"/>
            </a:endParaRPr>
          </a:p>
          <a:p>
            <a:pPr indent="-334327" lvl="1" marL="914400" rtl="0" algn="l">
              <a:spcBef>
                <a:spcPts val="0"/>
              </a:spcBef>
              <a:spcAft>
                <a:spcPts val="0"/>
              </a:spcAft>
              <a:buClr>
                <a:srgbClr val="575279"/>
              </a:buClr>
              <a:buSzPct val="100000"/>
              <a:buChar char="○"/>
            </a:pPr>
            <a:r>
              <a:rPr lang="en" sz="1800">
                <a:solidFill>
                  <a:srgbClr val="575279"/>
                </a:solidFill>
                <a:latin typeface="Comfortaa"/>
                <a:ea typeface="Comfortaa"/>
                <a:cs typeface="Comfortaa"/>
                <a:sym typeface="Comfortaa"/>
              </a:rPr>
              <a:t>On Mars, every current TLD (</a:t>
            </a:r>
            <a:r>
              <a:rPr lang="en" sz="1800">
                <a:solidFill>
                  <a:srgbClr val="56949F"/>
                </a:solidFill>
                <a:latin typeface="Roboto Mono"/>
                <a:ea typeface="Roboto Mono"/>
                <a:cs typeface="Roboto Mono"/>
                <a:sym typeface="Roboto Mono"/>
              </a:rPr>
              <a:t>com</a:t>
            </a:r>
            <a:r>
              <a:rPr lang="en" sz="1800">
                <a:solidFill>
                  <a:srgbClr val="575279"/>
                </a:solidFill>
                <a:latin typeface="Comfortaa"/>
                <a:ea typeface="Comfortaa"/>
                <a:cs typeface="Comfortaa"/>
                <a:sym typeface="Comfortaa"/>
              </a:rPr>
              <a:t>, </a:t>
            </a:r>
            <a:r>
              <a:rPr lang="en" sz="1800">
                <a:solidFill>
                  <a:srgbClr val="56949F"/>
                </a:solidFill>
                <a:latin typeface="Roboto Mono"/>
                <a:ea typeface="Roboto Mono"/>
                <a:cs typeface="Roboto Mono"/>
                <a:sym typeface="Roboto Mono"/>
              </a:rPr>
              <a:t>net</a:t>
            </a:r>
            <a:r>
              <a:rPr lang="en" sz="1800">
                <a:solidFill>
                  <a:srgbClr val="575279"/>
                </a:solidFill>
                <a:latin typeface="Comfortaa"/>
                <a:ea typeface="Comfortaa"/>
                <a:cs typeface="Comfortaa"/>
                <a:sym typeface="Comfortaa"/>
              </a:rPr>
              <a:t>, </a:t>
            </a:r>
            <a:r>
              <a:rPr lang="en" sz="1800">
                <a:solidFill>
                  <a:srgbClr val="56949F"/>
                </a:solidFill>
                <a:latin typeface="Roboto Mono"/>
                <a:ea typeface="Roboto Mono"/>
                <a:cs typeface="Roboto Mono"/>
                <a:sym typeface="Roboto Mono"/>
              </a:rPr>
              <a:t>org</a:t>
            </a:r>
            <a:r>
              <a:rPr lang="en" sz="1800">
                <a:solidFill>
                  <a:srgbClr val="575279"/>
                </a:solidFill>
                <a:latin typeface="Comfortaa"/>
                <a:ea typeface="Comfortaa"/>
                <a:cs typeface="Comfortaa"/>
                <a:sym typeface="Comfortaa"/>
              </a:rPr>
              <a:t>, </a:t>
            </a:r>
            <a:r>
              <a:rPr lang="en" sz="1800">
                <a:solidFill>
                  <a:srgbClr val="56949F"/>
                </a:solidFill>
                <a:latin typeface="Roboto Mono"/>
                <a:ea typeface="Roboto Mono"/>
                <a:cs typeface="Roboto Mono"/>
                <a:sym typeface="Roboto Mono"/>
              </a:rPr>
              <a:t>gov</a:t>
            </a:r>
            <a:r>
              <a:rPr lang="en" sz="1800">
                <a:solidFill>
                  <a:srgbClr val="575279"/>
                </a:solidFill>
                <a:latin typeface="Comfortaa"/>
                <a:ea typeface="Comfortaa"/>
                <a:cs typeface="Comfortaa"/>
                <a:sym typeface="Comfortaa"/>
              </a:rPr>
              <a:t>, etc.) has a wildcard record pointed to gateways that can reach Earth</a:t>
            </a:r>
            <a:endParaRPr>
              <a:solidFill>
                <a:srgbClr val="575279"/>
              </a:solidFill>
              <a:latin typeface="Comfortaa"/>
              <a:ea typeface="Comfortaa"/>
              <a:cs typeface="Comfortaa"/>
              <a:sym typeface="Comfortaa"/>
            </a:endParaRPr>
          </a:p>
        </p:txBody>
      </p:sp>
      <p:sp>
        <p:nvSpPr>
          <p:cNvPr id="1181" name="Google Shape;1181;p80"/>
          <p:cNvSpPr/>
          <p:nvPr/>
        </p:nvSpPr>
        <p:spPr>
          <a:xfrm>
            <a:off x="2061200" y="2992800"/>
            <a:ext cx="9000" cy="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2" name="Google Shape;1182;p80"/>
          <p:cNvSpPr/>
          <p:nvPr/>
        </p:nvSpPr>
        <p:spPr>
          <a:xfrm>
            <a:off x="159300" y="3699200"/>
            <a:ext cx="7119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com</a:t>
            </a:r>
            <a:endParaRPr sz="1000">
              <a:solidFill>
                <a:srgbClr val="28273D"/>
              </a:solidFill>
            </a:endParaRPr>
          </a:p>
        </p:txBody>
      </p:sp>
      <p:sp>
        <p:nvSpPr>
          <p:cNvPr id="1183" name="Google Shape;1183;p80"/>
          <p:cNvSpPr/>
          <p:nvPr/>
        </p:nvSpPr>
        <p:spPr>
          <a:xfrm>
            <a:off x="1051425" y="3699200"/>
            <a:ext cx="6441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net</a:t>
            </a:r>
            <a:endParaRPr sz="1000">
              <a:solidFill>
                <a:srgbClr val="28273D"/>
              </a:solidFill>
            </a:endParaRPr>
          </a:p>
        </p:txBody>
      </p:sp>
      <p:sp>
        <p:nvSpPr>
          <p:cNvPr id="1184" name="Google Shape;1184;p80"/>
          <p:cNvSpPr/>
          <p:nvPr/>
        </p:nvSpPr>
        <p:spPr>
          <a:xfrm>
            <a:off x="1875750" y="3699200"/>
            <a:ext cx="6441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org</a:t>
            </a:r>
            <a:endParaRPr sz="1000">
              <a:solidFill>
                <a:srgbClr val="28273D"/>
              </a:solidFill>
            </a:endParaRPr>
          </a:p>
        </p:txBody>
      </p:sp>
      <p:sp>
        <p:nvSpPr>
          <p:cNvPr id="1185" name="Google Shape;1185;p80"/>
          <p:cNvSpPr/>
          <p:nvPr/>
        </p:nvSpPr>
        <p:spPr>
          <a:xfrm>
            <a:off x="3427500" y="3699200"/>
            <a:ext cx="8196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mars</a:t>
            </a:r>
            <a:endParaRPr sz="1000">
              <a:solidFill>
                <a:srgbClr val="28273D"/>
              </a:solidFill>
            </a:endParaRPr>
          </a:p>
        </p:txBody>
      </p:sp>
      <p:cxnSp>
        <p:nvCxnSpPr>
          <p:cNvPr id="1186" name="Google Shape;1186;p80"/>
          <p:cNvCxnSpPr/>
          <p:nvPr/>
        </p:nvCxnSpPr>
        <p:spPr>
          <a:xfrm>
            <a:off x="2700075" y="3842600"/>
            <a:ext cx="547200" cy="0"/>
          </a:xfrm>
          <a:prstGeom prst="straightConnector1">
            <a:avLst/>
          </a:prstGeom>
          <a:noFill/>
          <a:ln cap="flat" cmpd="sng" w="38100">
            <a:solidFill>
              <a:srgbClr val="575279"/>
            </a:solidFill>
            <a:prstDash val="dot"/>
            <a:round/>
            <a:headEnd len="med" w="med" type="none"/>
            <a:tailEnd len="med" w="med" type="none"/>
          </a:ln>
        </p:spPr>
      </p:cxnSp>
      <p:cxnSp>
        <p:nvCxnSpPr>
          <p:cNvPr id="1187" name="Google Shape;1187;p80"/>
          <p:cNvCxnSpPr>
            <a:stCxn id="1181" idx="4"/>
            <a:endCxn id="1182" idx="0"/>
          </p:cNvCxnSpPr>
          <p:nvPr/>
        </p:nvCxnSpPr>
        <p:spPr>
          <a:xfrm flipH="1">
            <a:off x="515300" y="3001800"/>
            <a:ext cx="1550400" cy="697500"/>
          </a:xfrm>
          <a:prstGeom prst="straightConnector1">
            <a:avLst/>
          </a:prstGeom>
          <a:noFill/>
          <a:ln cap="flat" cmpd="sng" w="9525">
            <a:solidFill>
              <a:srgbClr val="575279"/>
            </a:solidFill>
            <a:prstDash val="solid"/>
            <a:round/>
            <a:headEnd len="med" w="med" type="none"/>
            <a:tailEnd len="med" w="med" type="none"/>
          </a:ln>
        </p:spPr>
      </p:cxnSp>
      <p:cxnSp>
        <p:nvCxnSpPr>
          <p:cNvPr id="1188" name="Google Shape;1188;p80"/>
          <p:cNvCxnSpPr>
            <a:stCxn id="1181" idx="4"/>
            <a:endCxn id="1183" idx="0"/>
          </p:cNvCxnSpPr>
          <p:nvPr/>
        </p:nvCxnSpPr>
        <p:spPr>
          <a:xfrm flipH="1">
            <a:off x="1373600" y="3001800"/>
            <a:ext cx="692100" cy="697500"/>
          </a:xfrm>
          <a:prstGeom prst="straightConnector1">
            <a:avLst/>
          </a:prstGeom>
          <a:noFill/>
          <a:ln cap="flat" cmpd="sng" w="9525">
            <a:solidFill>
              <a:srgbClr val="575279"/>
            </a:solidFill>
            <a:prstDash val="solid"/>
            <a:round/>
            <a:headEnd len="med" w="med" type="none"/>
            <a:tailEnd len="med" w="med" type="none"/>
          </a:ln>
        </p:spPr>
      </p:cxnSp>
      <p:cxnSp>
        <p:nvCxnSpPr>
          <p:cNvPr id="1189" name="Google Shape;1189;p80"/>
          <p:cNvCxnSpPr>
            <a:stCxn id="1181" idx="4"/>
            <a:endCxn id="1184" idx="0"/>
          </p:cNvCxnSpPr>
          <p:nvPr/>
        </p:nvCxnSpPr>
        <p:spPr>
          <a:xfrm>
            <a:off x="2065700" y="3001800"/>
            <a:ext cx="132000" cy="697500"/>
          </a:xfrm>
          <a:prstGeom prst="straightConnector1">
            <a:avLst/>
          </a:prstGeom>
          <a:noFill/>
          <a:ln cap="flat" cmpd="sng" w="9525">
            <a:solidFill>
              <a:srgbClr val="575279"/>
            </a:solidFill>
            <a:prstDash val="solid"/>
            <a:round/>
            <a:headEnd len="med" w="med" type="none"/>
            <a:tailEnd len="med" w="med" type="none"/>
          </a:ln>
        </p:spPr>
      </p:cxnSp>
      <p:cxnSp>
        <p:nvCxnSpPr>
          <p:cNvPr id="1190" name="Google Shape;1190;p80"/>
          <p:cNvCxnSpPr>
            <a:stCxn id="1181" idx="4"/>
            <a:endCxn id="1185" idx="0"/>
          </p:cNvCxnSpPr>
          <p:nvPr/>
        </p:nvCxnSpPr>
        <p:spPr>
          <a:xfrm>
            <a:off x="2065700" y="3001800"/>
            <a:ext cx="1771500" cy="697500"/>
          </a:xfrm>
          <a:prstGeom prst="straightConnector1">
            <a:avLst/>
          </a:prstGeom>
          <a:noFill/>
          <a:ln cap="flat" cmpd="sng" w="9525">
            <a:solidFill>
              <a:srgbClr val="575279"/>
            </a:solidFill>
            <a:prstDash val="solid"/>
            <a:round/>
            <a:headEnd len="med" w="med" type="none"/>
            <a:tailEnd len="med" w="med" type="none"/>
          </a:ln>
        </p:spPr>
      </p:cxnSp>
      <p:sp>
        <p:nvSpPr>
          <p:cNvPr id="1191" name="Google Shape;1191;p80"/>
          <p:cNvSpPr txBox="1"/>
          <p:nvPr/>
        </p:nvSpPr>
        <p:spPr>
          <a:xfrm>
            <a:off x="3411850" y="4076700"/>
            <a:ext cx="8196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Off-world</a:t>
            </a:r>
            <a:endParaRPr sz="1200">
              <a:solidFill>
                <a:srgbClr val="575279"/>
              </a:solidFill>
            </a:endParaRPr>
          </a:p>
        </p:txBody>
      </p:sp>
      <p:sp>
        <p:nvSpPr>
          <p:cNvPr id="1192" name="Google Shape;1192;p80"/>
          <p:cNvSpPr/>
          <p:nvPr/>
        </p:nvSpPr>
        <p:spPr>
          <a:xfrm>
            <a:off x="6628925" y="3002025"/>
            <a:ext cx="9000" cy="9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3" name="Google Shape;1193;p80"/>
          <p:cNvSpPr/>
          <p:nvPr/>
        </p:nvSpPr>
        <p:spPr>
          <a:xfrm>
            <a:off x="4727025" y="3708425"/>
            <a:ext cx="7119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com</a:t>
            </a:r>
            <a:endParaRPr sz="1000">
              <a:solidFill>
                <a:srgbClr val="28273D"/>
              </a:solidFill>
            </a:endParaRPr>
          </a:p>
        </p:txBody>
      </p:sp>
      <p:sp>
        <p:nvSpPr>
          <p:cNvPr id="1194" name="Google Shape;1194;p80"/>
          <p:cNvSpPr/>
          <p:nvPr/>
        </p:nvSpPr>
        <p:spPr>
          <a:xfrm>
            <a:off x="5619150" y="3708425"/>
            <a:ext cx="6441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net</a:t>
            </a:r>
            <a:endParaRPr sz="1000">
              <a:solidFill>
                <a:srgbClr val="28273D"/>
              </a:solidFill>
            </a:endParaRPr>
          </a:p>
        </p:txBody>
      </p:sp>
      <p:sp>
        <p:nvSpPr>
          <p:cNvPr id="1195" name="Google Shape;1195;p80"/>
          <p:cNvSpPr/>
          <p:nvPr/>
        </p:nvSpPr>
        <p:spPr>
          <a:xfrm>
            <a:off x="6443475" y="3708425"/>
            <a:ext cx="6441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org</a:t>
            </a:r>
            <a:endParaRPr sz="1000">
              <a:solidFill>
                <a:srgbClr val="28273D"/>
              </a:solidFill>
            </a:endParaRPr>
          </a:p>
        </p:txBody>
      </p:sp>
      <p:sp>
        <p:nvSpPr>
          <p:cNvPr id="1196" name="Google Shape;1196;p80"/>
          <p:cNvSpPr/>
          <p:nvPr/>
        </p:nvSpPr>
        <p:spPr>
          <a:xfrm>
            <a:off x="7995225" y="3708425"/>
            <a:ext cx="8196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mars</a:t>
            </a:r>
            <a:endParaRPr sz="1000">
              <a:solidFill>
                <a:srgbClr val="28273D"/>
              </a:solidFill>
            </a:endParaRPr>
          </a:p>
        </p:txBody>
      </p:sp>
      <p:cxnSp>
        <p:nvCxnSpPr>
          <p:cNvPr id="1197" name="Google Shape;1197;p80"/>
          <p:cNvCxnSpPr/>
          <p:nvPr/>
        </p:nvCxnSpPr>
        <p:spPr>
          <a:xfrm>
            <a:off x="7267800" y="3851825"/>
            <a:ext cx="547200" cy="0"/>
          </a:xfrm>
          <a:prstGeom prst="straightConnector1">
            <a:avLst/>
          </a:prstGeom>
          <a:noFill/>
          <a:ln cap="flat" cmpd="sng" w="38100">
            <a:solidFill>
              <a:srgbClr val="575279"/>
            </a:solidFill>
            <a:prstDash val="dot"/>
            <a:round/>
            <a:headEnd len="med" w="med" type="none"/>
            <a:tailEnd len="med" w="med" type="none"/>
          </a:ln>
        </p:spPr>
      </p:cxnSp>
      <p:cxnSp>
        <p:nvCxnSpPr>
          <p:cNvPr id="1198" name="Google Shape;1198;p80"/>
          <p:cNvCxnSpPr>
            <a:stCxn id="1192" idx="4"/>
            <a:endCxn id="1193" idx="0"/>
          </p:cNvCxnSpPr>
          <p:nvPr/>
        </p:nvCxnSpPr>
        <p:spPr>
          <a:xfrm flipH="1">
            <a:off x="5083025" y="3011025"/>
            <a:ext cx="1550400" cy="697500"/>
          </a:xfrm>
          <a:prstGeom prst="straightConnector1">
            <a:avLst/>
          </a:prstGeom>
          <a:noFill/>
          <a:ln cap="flat" cmpd="sng" w="9525">
            <a:solidFill>
              <a:srgbClr val="575279"/>
            </a:solidFill>
            <a:prstDash val="solid"/>
            <a:round/>
            <a:headEnd len="med" w="med" type="none"/>
            <a:tailEnd len="med" w="med" type="none"/>
          </a:ln>
        </p:spPr>
      </p:cxnSp>
      <p:cxnSp>
        <p:nvCxnSpPr>
          <p:cNvPr id="1199" name="Google Shape;1199;p80"/>
          <p:cNvCxnSpPr>
            <a:stCxn id="1192" idx="4"/>
            <a:endCxn id="1194" idx="0"/>
          </p:cNvCxnSpPr>
          <p:nvPr/>
        </p:nvCxnSpPr>
        <p:spPr>
          <a:xfrm flipH="1">
            <a:off x="5941325" y="3011025"/>
            <a:ext cx="692100" cy="697500"/>
          </a:xfrm>
          <a:prstGeom prst="straightConnector1">
            <a:avLst/>
          </a:prstGeom>
          <a:noFill/>
          <a:ln cap="flat" cmpd="sng" w="9525">
            <a:solidFill>
              <a:srgbClr val="575279"/>
            </a:solidFill>
            <a:prstDash val="solid"/>
            <a:round/>
            <a:headEnd len="med" w="med" type="none"/>
            <a:tailEnd len="med" w="med" type="none"/>
          </a:ln>
        </p:spPr>
      </p:cxnSp>
      <p:cxnSp>
        <p:nvCxnSpPr>
          <p:cNvPr id="1200" name="Google Shape;1200;p80"/>
          <p:cNvCxnSpPr>
            <a:stCxn id="1192" idx="4"/>
            <a:endCxn id="1195" idx="0"/>
          </p:cNvCxnSpPr>
          <p:nvPr/>
        </p:nvCxnSpPr>
        <p:spPr>
          <a:xfrm>
            <a:off x="6633425" y="3011025"/>
            <a:ext cx="132000" cy="697500"/>
          </a:xfrm>
          <a:prstGeom prst="straightConnector1">
            <a:avLst/>
          </a:prstGeom>
          <a:noFill/>
          <a:ln cap="flat" cmpd="sng" w="9525">
            <a:solidFill>
              <a:srgbClr val="575279"/>
            </a:solidFill>
            <a:prstDash val="solid"/>
            <a:round/>
            <a:headEnd len="med" w="med" type="none"/>
            <a:tailEnd len="med" w="med" type="none"/>
          </a:ln>
        </p:spPr>
      </p:cxnSp>
      <p:cxnSp>
        <p:nvCxnSpPr>
          <p:cNvPr id="1201" name="Google Shape;1201;p80"/>
          <p:cNvCxnSpPr>
            <a:stCxn id="1192" idx="4"/>
            <a:endCxn id="1196" idx="0"/>
          </p:cNvCxnSpPr>
          <p:nvPr/>
        </p:nvCxnSpPr>
        <p:spPr>
          <a:xfrm>
            <a:off x="6633425" y="3011025"/>
            <a:ext cx="1771500" cy="697500"/>
          </a:xfrm>
          <a:prstGeom prst="straightConnector1">
            <a:avLst/>
          </a:prstGeom>
          <a:noFill/>
          <a:ln cap="flat" cmpd="sng" w="9525">
            <a:solidFill>
              <a:srgbClr val="575279"/>
            </a:solidFill>
            <a:prstDash val="solid"/>
            <a:round/>
            <a:headEnd len="med" w="med" type="none"/>
            <a:tailEnd len="med" w="med" type="none"/>
          </a:ln>
        </p:spPr>
      </p:cxnSp>
      <p:sp>
        <p:nvSpPr>
          <p:cNvPr id="1202" name="Google Shape;1202;p80"/>
          <p:cNvSpPr txBox="1"/>
          <p:nvPr/>
        </p:nvSpPr>
        <p:spPr>
          <a:xfrm>
            <a:off x="5824488" y="4076700"/>
            <a:ext cx="8196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Off-world</a:t>
            </a:r>
            <a:endParaRPr sz="1200">
              <a:solidFill>
                <a:srgbClr val="575279"/>
              </a:solidFill>
            </a:endParaRPr>
          </a:p>
        </p:txBody>
      </p:sp>
      <p:sp>
        <p:nvSpPr>
          <p:cNvPr id="1203" name="Google Shape;1203;p80"/>
          <p:cNvSpPr/>
          <p:nvPr/>
        </p:nvSpPr>
        <p:spPr>
          <a:xfrm>
            <a:off x="6362825" y="4592375"/>
            <a:ext cx="11145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example</a:t>
            </a:r>
            <a:endParaRPr sz="1000">
              <a:solidFill>
                <a:srgbClr val="28273D"/>
              </a:solidFill>
            </a:endParaRPr>
          </a:p>
        </p:txBody>
      </p:sp>
      <p:sp>
        <p:nvSpPr>
          <p:cNvPr id="1204" name="Google Shape;1204;p80"/>
          <p:cNvSpPr/>
          <p:nvPr/>
        </p:nvSpPr>
        <p:spPr>
          <a:xfrm>
            <a:off x="7585350" y="4592375"/>
            <a:ext cx="8196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news</a:t>
            </a:r>
            <a:endParaRPr sz="1000">
              <a:solidFill>
                <a:srgbClr val="28273D"/>
              </a:solidFill>
            </a:endParaRPr>
          </a:p>
        </p:txBody>
      </p:sp>
      <p:cxnSp>
        <p:nvCxnSpPr>
          <p:cNvPr id="1205" name="Google Shape;1205;p80"/>
          <p:cNvCxnSpPr/>
          <p:nvPr/>
        </p:nvCxnSpPr>
        <p:spPr>
          <a:xfrm>
            <a:off x="8519875" y="4735775"/>
            <a:ext cx="547200" cy="0"/>
          </a:xfrm>
          <a:prstGeom prst="straightConnector1">
            <a:avLst/>
          </a:prstGeom>
          <a:noFill/>
          <a:ln cap="flat" cmpd="sng" w="38100">
            <a:solidFill>
              <a:srgbClr val="575279"/>
            </a:solidFill>
            <a:prstDash val="dot"/>
            <a:round/>
            <a:headEnd len="med" w="med" type="none"/>
            <a:tailEnd len="med" w="med" type="none"/>
          </a:ln>
        </p:spPr>
      </p:cxnSp>
      <p:cxnSp>
        <p:nvCxnSpPr>
          <p:cNvPr id="1206" name="Google Shape;1206;p80"/>
          <p:cNvCxnSpPr>
            <a:stCxn id="1196" idx="4"/>
            <a:endCxn id="1203" idx="0"/>
          </p:cNvCxnSpPr>
          <p:nvPr/>
        </p:nvCxnSpPr>
        <p:spPr>
          <a:xfrm flipH="1">
            <a:off x="6920025" y="3995225"/>
            <a:ext cx="1485000" cy="597300"/>
          </a:xfrm>
          <a:prstGeom prst="straightConnector1">
            <a:avLst/>
          </a:prstGeom>
          <a:noFill/>
          <a:ln cap="flat" cmpd="sng" w="9525">
            <a:solidFill>
              <a:srgbClr val="575279"/>
            </a:solidFill>
            <a:prstDash val="solid"/>
            <a:round/>
            <a:headEnd len="med" w="med" type="none"/>
            <a:tailEnd len="med" w="med" type="none"/>
          </a:ln>
        </p:spPr>
      </p:cxnSp>
      <p:cxnSp>
        <p:nvCxnSpPr>
          <p:cNvPr id="1207" name="Google Shape;1207;p80"/>
          <p:cNvCxnSpPr>
            <a:stCxn id="1196" idx="4"/>
            <a:endCxn id="1204" idx="0"/>
          </p:cNvCxnSpPr>
          <p:nvPr/>
        </p:nvCxnSpPr>
        <p:spPr>
          <a:xfrm flipH="1">
            <a:off x="7995225" y="3995225"/>
            <a:ext cx="409800" cy="597300"/>
          </a:xfrm>
          <a:prstGeom prst="straightConnector1">
            <a:avLst/>
          </a:prstGeom>
          <a:noFill/>
          <a:ln cap="flat" cmpd="sng" w="9525">
            <a:solidFill>
              <a:srgbClr val="575279"/>
            </a:solidFill>
            <a:prstDash val="solid"/>
            <a:round/>
            <a:headEnd len="med" w="med" type="none"/>
            <a:tailEnd len="med" w="med" type="none"/>
          </a:ln>
        </p:spPr>
      </p:cxnSp>
      <p:sp>
        <p:nvSpPr>
          <p:cNvPr id="1208" name="Google Shape;1208;p80"/>
          <p:cNvSpPr/>
          <p:nvPr/>
        </p:nvSpPr>
        <p:spPr>
          <a:xfrm>
            <a:off x="3365500" y="3569700"/>
            <a:ext cx="912300" cy="507000"/>
          </a:xfrm>
          <a:prstGeom prst="rect">
            <a:avLst/>
          </a:prstGeom>
          <a:noFill/>
          <a:ln cap="flat" cmpd="sng" w="9525">
            <a:solidFill>
              <a:srgbClr val="57527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9" name="Google Shape;1209;p80"/>
          <p:cNvSpPr/>
          <p:nvPr/>
        </p:nvSpPr>
        <p:spPr>
          <a:xfrm>
            <a:off x="4653456" y="3569700"/>
            <a:ext cx="3161700" cy="507000"/>
          </a:xfrm>
          <a:prstGeom prst="rect">
            <a:avLst/>
          </a:prstGeom>
          <a:noFill/>
          <a:ln cap="flat" cmpd="sng" w="9525">
            <a:solidFill>
              <a:srgbClr val="575279"/>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0" name="Google Shape;1210;p80"/>
          <p:cNvSpPr txBox="1"/>
          <p:nvPr/>
        </p:nvSpPr>
        <p:spPr>
          <a:xfrm>
            <a:off x="1508450" y="2643700"/>
            <a:ext cx="11145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Earth DNS</a:t>
            </a:r>
            <a:endParaRPr sz="1200">
              <a:solidFill>
                <a:srgbClr val="575279"/>
              </a:solidFill>
            </a:endParaRPr>
          </a:p>
        </p:txBody>
      </p:sp>
      <p:sp>
        <p:nvSpPr>
          <p:cNvPr id="1211" name="Google Shape;1211;p80"/>
          <p:cNvSpPr txBox="1"/>
          <p:nvPr/>
        </p:nvSpPr>
        <p:spPr>
          <a:xfrm>
            <a:off x="6076175" y="2643700"/>
            <a:ext cx="11145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Mars </a:t>
            </a:r>
            <a:r>
              <a:rPr lang="en" sz="1200">
                <a:solidFill>
                  <a:srgbClr val="575279"/>
                </a:solidFill>
              </a:rPr>
              <a:t>DNS</a:t>
            </a:r>
            <a:endParaRPr sz="1200">
              <a:solidFill>
                <a:srgbClr val="575279"/>
              </a:solidFill>
            </a:endParaRPr>
          </a:p>
        </p:txBody>
      </p:sp>
      <p:sp>
        <p:nvSpPr>
          <p:cNvPr id="1212" name="Google Shape;1212;p80"/>
          <p:cNvSpPr/>
          <p:nvPr/>
        </p:nvSpPr>
        <p:spPr>
          <a:xfrm>
            <a:off x="159300" y="4592375"/>
            <a:ext cx="11145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example</a:t>
            </a:r>
            <a:endParaRPr sz="1000">
              <a:solidFill>
                <a:srgbClr val="28273D"/>
              </a:solidFill>
            </a:endParaRPr>
          </a:p>
        </p:txBody>
      </p:sp>
      <p:sp>
        <p:nvSpPr>
          <p:cNvPr id="1213" name="Google Shape;1213;p80"/>
          <p:cNvSpPr/>
          <p:nvPr/>
        </p:nvSpPr>
        <p:spPr>
          <a:xfrm>
            <a:off x="2070200" y="4592375"/>
            <a:ext cx="1229100" cy="286800"/>
          </a:xfrm>
          <a:prstGeom prst="ellipse">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wikipedia</a:t>
            </a:r>
            <a:endParaRPr sz="1000">
              <a:solidFill>
                <a:srgbClr val="28273D"/>
              </a:solidFill>
            </a:endParaRPr>
          </a:p>
        </p:txBody>
      </p:sp>
      <p:cxnSp>
        <p:nvCxnSpPr>
          <p:cNvPr id="1214" name="Google Shape;1214;p80"/>
          <p:cNvCxnSpPr>
            <a:stCxn id="1182" idx="4"/>
            <a:endCxn id="1212" idx="0"/>
          </p:cNvCxnSpPr>
          <p:nvPr/>
        </p:nvCxnSpPr>
        <p:spPr>
          <a:xfrm>
            <a:off x="515250" y="3986000"/>
            <a:ext cx="201300" cy="606300"/>
          </a:xfrm>
          <a:prstGeom prst="straightConnector1">
            <a:avLst/>
          </a:prstGeom>
          <a:noFill/>
          <a:ln cap="flat" cmpd="sng" w="9525">
            <a:solidFill>
              <a:srgbClr val="575279"/>
            </a:solidFill>
            <a:prstDash val="solid"/>
            <a:round/>
            <a:headEnd len="med" w="med" type="none"/>
            <a:tailEnd len="med" w="med" type="none"/>
          </a:ln>
        </p:spPr>
      </p:cxnSp>
      <p:cxnSp>
        <p:nvCxnSpPr>
          <p:cNvPr id="1215" name="Google Shape;1215;p80"/>
          <p:cNvCxnSpPr>
            <a:stCxn id="1184" idx="4"/>
            <a:endCxn id="1213" idx="0"/>
          </p:cNvCxnSpPr>
          <p:nvPr/>
        </p:nvCxnSpPr>
        <p:spPr>
          <a:xfrm>
            <a:off x="2197800" y="3986000"/>
            <a:ext cx="486900" cy="606300"/>
          </a:xfrm>
          <a:prstGeom prst="straightConnector1">
            <a:avLst/>
          </a:prstGeom>
          <a:noFill/>
          <a:ln cap="flat" cmpd="sng" w="9525">
            <a:solidFill>
              <a:srgbClr val="575279"/>
            </a:solidFill>
            <a:prstDash val="solid"/>
            <a:round/>
            <a:headEnd len="med" w="med" type="none"/>
            <a:tailEnd len="med" w="med" type="none"/>
          </a:ln>
        </p:spPr>
      </p:cxnSp>
      <p:cxnSp>
        <p:nvCxnSpPr>
          <p:cNvPr id="1216" name="Google Shape;1216;p80"/>
          <p:cNvCxnSpPr/>
          <p:nvPr/>
        </p:nvCxnSpPr>
        <p:spPr>
          <a:xfrm>
            <a:off x="1398400" y="4735775"/>
            <a:ext cx="547200" cy="0"/>
          </a:xfrm>
          <a:prstGeom prst="straightConnector1">
            <a:avLst/>
          </a:prstGeom>
          <a:noFill/>
          <a:ln cap="flat" cmpd="sng" w="38100">
            <a:solidFill>
              <a:srgbClr val="575279"/>
            </a:solidFill>
            <a:prstDash val="dot"/>
            <a:round/>
            <a:headEnd len="med" w="med" type="none"/>
            <a:tailEnd len="med" w="med" type="none"/>
          </a:ln>
        </p:spPr>
      </p:cxnSp>
      <p:cxnSp>
        <p:nvCxnSpPr>
          <p:cNvPr id="1217" name="Google Shape;1217;p80"/>
          <p:cNvCxnSpPr/>
          <p:nvPr/>
        </p:nvCxnSpPr>
        <p:spPr>
          <a:xfrm>
            <a:off x="3423888" y="4735775"/>
            <a:ext cx="547200" cy="0"/>
          </a:xfrm>
          <a:prstGeom prst="straightConnector1">
            <a:avLst/>
          </a:prstGeom>
          <a:noFill/>
          <a:ln cap="flat" cmpd="sng" w="38100">
            <a:solidFill>
              <a:srgbClr val="575279"/>
            </a:solidFill>
            <a:prstDash val="dot"/>
            <a:round/>
            <a:headEnd len="med" w="med" type="none"/>
            <a:tailEnd len="med" w="med" type="none"/>
          </a:ln>
        </p:spPr>
      </p:cxnSp>
      <p:sp>
        <p:nvSpPr>
          <p:cNvPr id="1218" name="Google Shape;1218;p80"/>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222" name="Shape 1222"/>
        <p:cNvGrpSpPr/>
        <p:nvPr/>
      </p:nvGrpSpPr>
      <p:grpSpPr>
        <a:xfrm>
          <a:off x="0" y="0"/>
          <a:ext cx="0" cy="0"/>
          <a:chOff x="0" y="0"/>
          <a:chExt cx="0" cy="0"/>
        </a:xfrm>
      </p:grpSpPr>
      <p:sp>
        <p:nvSpPr>
          <p:cNvPr id="1223" name="Google Shape;1223;p81"/>
          <p:cNvSpPr txBox="1"/>
          <p:nvPr>
            <p:ph type="title"/>
          </p:nvPr>
        </p:nvSpPr>
        <p:spPr>
          <a:xfrm>
            <a:off x="128175" y="152150"/>
            <a:ext cx="1879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Summary</a:t>
            </a:r>
            <a:endParaRPr b="1">
              <a:solidFill>
                <a:srgbClr val="28273D"/>
              </a:solidFill>
              <a:latin typeface="Montserrat"/>
              <a:ea typeface="Montserrat"/>
              <a:cs typeface="Montserrat"/>
              <a:sym typeface="Montserrat"/>
            </a:endParaRPr>
          </a:p>
        </p:txBody>
      </p:sp>
      <p:sp>
        <p:nvSpPr>
          <p:cNvPr id="1224" name="Google Shape;1224;p81"/>
          <p:cNvSpPr/>
          <p:nvPr/>
        </p:nvSpPr>
        <p:spPr>
          <a:xfrm>
            <a:off x="142200" y="3789513"/>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Alice's MUA</a:t>
            </a:r>
            <a:endParaRPr>
              <a:solidFill>
                <a:srgbClr val="28273D"/>
              </a:solidFill>
            </a:endParaRPr>
          </a:p>
        </p:txBody>
      </p:sp>
      <p:sp>
        <p:nvSpPr>
          <p:cNvPr id="1225" name="Google Shape;1225;p81"/>
          <p:cNvSpPr/>
          <p:nvPr/>
        </p:nvSpPr>
        <p:spPr>
          <a:xfrm>
            <a:off x="2638950" y="378951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a:t>
            </a:r>
            <a:endParaRPr>
              <a:solidFill>
                <a:srgbClr val="28273D"/>
              </a:solidFill>
            </a:endParaRPr>
          </a:p>
        </p:txBody>
      </p:sp>
      <p:cxnSp>
        <p:nvCxnSpPr>
          <p:cNvPr id="1226" name="Google Shape;1226;p81"/>
          <p:cNvCxnSpPr/>
          <p:nvPr/>
        </p:nvCxnSpPr>
        <p:spPr>
          <a:xfrm>
            <a:off x="1394100" y="3944763"/>
            <a:ext cx="1245000" cy="0"/>
          </a:xfrm>
          <a:prstGeom prst="straightConnector1">
            <a:avLst/>
          </a:prstGeom>
          <a:noFill/>
          <a:ln cap="flat" cmpd="sng" w="9525">
            <a:solidFill>
              <a:srgbClr val="575279"/>
            </a:solidFill>
            <a:prstDash val="solid"/>
            <a:round/>
            <a:headEnd len="med" w="med" type="none"/>
            <a:tailEnd len="med" w="med" type="triangle"/>
          </a:ln>
        </p:spPr>
      </p:cxnSp>
      <p:sp>
        <p:nvSpPr>
          <p:cNvPr id="1227" name="Google Shape;1227;p81"/>
          <p:cNvSpPr txBox="1"/>
          <p:nvPr/>
        </p:nvSpPr>
        <p:spPr>
          <a:xfrm>
            <a:off x="1451625" y="3938763"/>
            <a:ext cx="11298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1: S</a:t>
            </a:r>
            <a:r>
              <a:rPr lang="en" sz="1100">
                <a:solidFill>
                  <a:srgbClr val="575279"/>
                </a:solidFill>
              </a:rPr>
              <a:t>ubmission</a:t>
            </a:r>
            <a:endParaRPr sz="1100">
              <a:solidFill>
                <a:srgbClr val="575279"/>
              </a:solidFill>
            </a:endParaRPr>
          </a:p>
        </p:txBody>
      </p:sp>
      <p:sp>
        <p:nvSpPr>
          <p:cNvPr id="1228" name="Google Shape;1228;p81"/>
          <p:cNvSpPr txBox="1"/>
          <p:nvPr/>
        </p:nvSpPr>
        <p:spPr>
          <a:xfrm>
            <a:off x="2162925" y="4431520"/>
            <a:ext cx="2175900" cy="23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example.com mail server</a:t>
            </a:r>
            <a:endParaRPr>
              <a:solidFill>
                <a:srgbClr val="575279"/>
              </a:solidFill>
            </a:endParaRPr>
          </a:p>
        </p:txBody>
      </p:sp>
      <p:sp>
        <p:nvSpPr>
          <p:cNvPr id="1229" name="Google Shape;1229;p81"/>
          <p:cNvSpPr/>
          <p:nvPr/>
        </p:nvSpPr>
        <p:spPr>
          <a:xfrm>
            <a:off x="2638950" y="317421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MTA</a:t>
            </a:r>
            <a:endParaRPr>
              <a:solidFill>
                <a:srgbClr val="28273D"/>
              </a:solidFill>
            </a:endParaRPr>
          </a:p>
        </p:txBody>
      </p:sp>
      <p:cxnSp>
        <p:nvCxnSpPr>
          <p:cNvPr id="1230" name="Google Shape;1230;p81"/>
          <p:cNvCxnSpPr/>
          <p:nvPr/>
        </p:nvCxnSpPr>
        <p:spPr>
          <a:xfrm rot="10800000">
            <a:off x="3662250" y="3481863"/>
            <a:ext cx="0" cy="615300"/>
          </a:xfrm>
          <a:prstGeom prst="straightConnector1">
            <a:avLst/>
          </a:prstGeom>
          <a:noFill/>
          <a:ln cap="flat" cmpd="sng" w="9525">
            <a:solidFill>
              <a:srgbClr val="575279"/>
            </a:solidFill>
            <a:prstDash val="dot"/>
            <a:round/>
            <a:headEnd len="med" w="med" type="none"/>
            <a:tailEnd len="med" w="med" type="triangle"/>
          </a:ln>
        </p:spPr>
      </p:cxnSp>
      <p:sp>
        <p:nvSpPr>
          <p:cNvPr id="1231" name="Google Shape;1231;p81"/>
          <p:cNvSpPr/>
          <p:nvPr/>
        </p:nvSpPr>
        <p:spPr>
          <a:xfrm>
            <a:off x="7763025" y="377905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Bob's MUA</a:t>
            </a:r>
            <a:endParaRPr>
              <a:solidFill>
                <a:srgbClr val="28273D"/>
              </a:solidFill>
            </a:endParaRPr>
          </a:p>
        </p:txBody>
      </p:sp>
      <p:sp>
        <p:nvSpPr>
          <p:cNvPr id="1232" name="Google Shape;1232;p81"/>
          <p:cNvSpPr/>
          <p:nvPr/>
        </p:nvSpPr>
        <p:spPr>
          <a:xfrm>
            <a:off x="2638938" y="3174200"/>
            <a:ext cx="1251900" cy="12306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33" name="Google Shape;1233;p81"/>
          <p:cNvCxnSpPr>
            <a:stCxn id="1232" idx="1"/>
          </p:cNvCxnSpPr>
          <p:nvPr/>
        </p:nvCxnSpPr>
        <p:spPr>
          <a:xfrm>
            <a:off x="2638938" y="3789500"/>
            <a:ext cx="1251900" cy="0"/>
          </a:xfrm>
          <a:prstGeom prst="straightConnector1">
            <a:avLst/>
          </a:prstGeom>
          <a:noFill/>
          <a:ln cap="flat" cmpd="sng" w="9525">
            <a:solidFill>
              <a:srgbClr val="575279"/>
            </a:solidFill>
            <a:prstDash val="dash"/>
            <a:round/>
            <a:headEnd len="med" w="med" type="none"/>
            <a:tailEnd len="med" w="med" type="none"/>
          </a:ln>
        </p:spPr>
      </p:cxnSp>
      <p:sp>
        <p:nvSpPr>
          <p:cNvPr id="1234" name="Google Shape;1234;p81"/>
          <p:cNvSpPr/>
          <p:nvPr/>
        </p:nvSpPr>
        <p:spPr>
          <a:xfrm>
            <a:off x="4729050" y="2571738"/>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MTA</a:t>
            </a:r>
            <a:endParaRPr>
              <a:solidFill>
                <a:srgbClr val="28273D"/>
              </a:solidFill>
            </a:endParaRPr>
          </a:p>
        </p:txBody>
      </p:sp>
      <p:sp>
        <p:nvSpPr>
          <p:cNvPr id="1235" name="Google Shape;1235;p81"/>
          <p:cNvSpPr/>
          <p:nvPr/>
        </p:nvSpPr>
        <p:spPr>
          <a:xfrm>
            <a:off x="4729050" y="3187038"/>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MDA</a:t>
            </a:r>
            <a:endParaRPr>
              <a:solidFill>
                <a:srgbClr val="28273D"/>
              </a:solidFill>
            </a:endParaRPr>
          </a:p>
        </p:txBody>
      </p:sp>
      <p:sp>
        <p:nvSpPr>
          <p:cNvPr id="1236" name="Google Shape;1236;p81"/>
          <p:cNvSpPr/>
          <p:nvPr/>
        </p:nvSpPr>
        <p:spPr>
          <a:xfrm>
            <a:off x="4729050" y="3779038"/>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MS</a:t>
            </a:r>
            <a:endParaRPr>
              <a:solidFill>
                <a:srgbClr val="28273D"/>
              </a:solidFill>
            </a:endParaRPr>
          </a:p>
        </p:txBody>
      </p:sp>
      <p:sp>
        <p:nvSpPr>
          <p:cNvPr id="1237" name="Google Shape;1237;p81"/>
          <p:cNvSpPr/>
          <p:nvPr/>
        </p:nvSpPr>
        <p:spPr>
          <a:xfrm>
            <a:off x="4729038" y="2583456"/>
            <a:ext cx="1251900" cy="18225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38" name="Google Shape;1238;p81"/>
          <p:cNvCxnSpPr/>
          <p:nvPr/>
        </p:nvCxnSpPr>
        <p:spPr>
          <a:xfrm>
            <a:off x="119075" y="4847175"/>
            <a:ext cx="3825900" cy="0"/>
          </a:xfrm>
          <a:prstGeom prst="straightConnector1">
            <a:avLst/>
          </a:prstGeom>
          <a:noFill/>
          <a:ln cap="flat" cmpd="sng" w="9525">
            <a:solidFill>
              <a:srgbClr val="575279"/>
            </a:solidFill>
            <a:prstDash val="solid"/>
            <a:round/>
            <a:headEnd len="med" w="med" type="none"/>
            <a:tailEnd len="med" w="med" type="none"/>
          </a:ln>
        </p:spPr>
      </p:cxnSp>
      <p:cxnSp>
        <p:nvCxnSpPr>
          <p:cNvPr id="1239" name="Google Shape;1239;p81"/>
          <p:cNvCxnSpPr/>
          <p:nvPr/>
        </p:nvCxnSpPr>
        <p:spPr>
          <a:xfrm rot="10800000">
            <a:off x="3948550" y="4747875"/>
            <a:ext cx="0" cy="97500"/>
          </a:xfrm>
          <a:prstGeom prst="straightConnector1">
            <a:avLst/>
          </a:prstGeom>
          <a:noFill/>
          <a:ln cap="flat" cmpd="sng" w="9525">
            <a:solidFill>
              <a:srgbClr val="575279"/>
            </a:solidFill>
            <a:prstDash val="solid"/>
            <a:round/>
            <a:headEnd len="med" w="med" type="none"/>
            <a:tailEnd len="med" w="med" type="none"/>
          </a:ln>
        </p:spPr>
      </p:cxnSp>
      <p:sp>
        <p:nvSpPr>
          <p:cNvPr id="1240" name="Google Shape;1240;p81"/>
          <p:cNvSpPr txBox="1"/>
          <p:nvPr/>
        </p:nvSpPr>
        <p:spPr>
          <a:xfrm>
            <a:off x="1318925" y="4862000"/>
            <a:ext cx="11298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On Earth</a:t>
            </a:r>
            <a:endParaRPr>
              <a:solidFill>
                <a:srgbClr val="575279"/>
              </a:solidFill>
            </a:endParaRPr>
          </a:p>
        </p:txBody>
      </p:sp>
      <p:cxnSp>
        <p:nvCxnSpPr>
          <p:cNvPr id="1241" name="Google Shape;1241;p81"/>
          <p:cNvCxnSpPr/>
          <p:nvPr/>
        </p:nvCxnSpPr>
        <p:spPr>
          <a:xfrm>
            <a:off x="4770925" y="4835525"/>
            <a:ext cx="4248300" cy="0"/>
          </a:xfrm>
          <a:prstGeom prst="straightConnector1">
            <a:avLst/>
          </a:prstGeom>
          <a:noFill/>
          <a:ln cap="flat" cmpd="sng" w="9525">
            <a:solidFill>
              <a:srgbClr val="575279"/>
            </a:solidFill>
            <a:prstDash val="solid"/>
            <a:round/>
            <a:headEnd len="med" w="med" type="none"/>
            <a:tailEnd len="med" w="med" type="none"/>
          </a:ln>
        </p:spPr>
      </p:cxnSp>
      <p:cxnSp>
        <p:nvCxnSpPr>
          <p:cNvPr id="1242" name="Google Shape;1242;p81"/>
          <p:cNvCxnSpPr/>
          <p:nvPr/>
        </p:nvCxnSpPr>
        <p:spPr>
          <a:xfrm rot="10800000">
            <a:off x="4776525" y="4736213"/>
            <a:ext cx="0" cy="97500"/>
          </a:xfrm>
          <a:prstGeom prst="straightConnector1">
            <a:avLst/>
          </a:prstGeom>
          <a:noFill/>
          <a:ln cap="flat" cmpd="sng" w="9525">
            <a:solidFill>
              <a:srgbClr val="575279"/>
            </a:solidFill>
            <a:prstDash val="solid"/>
            <a:round/>
            <a:headEnd len="med" w="med" type="none"/>
            <a:tailEnd len="med" w="med" type="none"/>
          </a:ln>
        </p:spPr>
      </p:cxnSp>
      <p:sp>
        <p:nvSpPr>
          <p:cNvPr id="1243" name="Google Shape;1243;p81"/>
          <p:cNvSpPr txBox="1"/>
          <p:nvPr/>
        </p:nvSpPr>
        <p:spPr>
          <a:xfrm>
            <a:off x="6330175" y="4835525"/>
            <a:ext cx="11298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On Mars</a:t>
            </a:r>
            <a:endParaRPr>
              <a:solidFill>
                <a:srgbClr val="575279"/>
              </a:solidFill>
            </a:endParaRPr>
          </a:p>
        </p:txBody>
      </p:sp>
      <p:sp>
        <p:nvSpPr>
          <p:cNvPr id="1244" name="Google Shape;1244;p81"/>
          <p:cNvSpPr/>
          <p:nvPr/>
        </p:nvSpPr>
        <p:spPr>
          <a:xfrm>
            <a:off x="2624925" y="145816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MTA</a:t>
            </a:r>
            <a:endParaRPr>
              <a:solidFill>
                <a:srgbClr val="28273D"/>
              </a:solidFill>
            </a:endParaRPr>
          </a:p>
        </p:txBody>
      </p:sp>
      <p:sp>
        <p:nvSpPr>
          <p:cNvPr id="1245" name="Google Shape;1245;p81"/>
          <p:cNvSpPr/>
          <p:nvPr/>
        </p:nvSpPr>
        <p:spPr>
          <a:xfrm>
            <a:off x="2624925" y="84286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BP impl.</a:t>
            </a:r>
            <a:endParaRPr>
              <a:solidFill>
                <a:srgbClr val="28273D"/>
              </a:solidFill>
            </a:endParaRPr>
          </a:p>
        </p:txBody>
      </p:sp>
      <p:cxnSp>
        <p:nvCxnSpPr>
          <p:cNvPr id="1246" name="Google Shape;1246;p81"/>
          <p:cNvCxnSpPr/>
          <p:nvPr/>
        </p:nvCxnSpPr>
        <p:spPr>
          <a:xfrm rot="10800000">
            <a:off x="3648225" y="1139188"/>
            <a:ext cx="0" cy="615300"/>
          </a:xfrm>
          <a:prstGeom prst="straightConnector1">
            <a:avLst/>
          </a:prstGeom>
          <a:noFill/>
          <a:ln cap="flat" cmpd="sng" w="9525">
            <a:solidFill>
              <a:srgbClr val="575279"/>
            </a:solidFill>
            <a:prstDash val="dot"/>
            <a:round/>
            <a:headEnd len="med" w="med" type="none"/>
            <a:tailEnd len="med" w="med" type="triangle"/>
          </a:ln>
        </p:spPr>
      </p:cxnSp>
      <p:sp>
        <p:nvSpPr>
          <p:cNvPr id="1247" name="Google Shape;1247;p81"/>
          <p:cNvSpPr/>
          <p:nvPr/>
        </p:nvSpPr>
        <p:spPr>
          <a:xfrm>
            <a:off x="2624913" y="842863"/>
            <a:ext cx="1251900" cy="12306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48" name="Google Shape;1248;p81"/>
          <p:cNvCxnSpPr>
            <a:stCxn id="1247" idx="1"/>
          </p:cNvCxnSpPr>
          <p:nvPr/>
        </p:nvCxnSpPr>
        <p:spPr>
          <a:xfrm>
            <a:off x="2624913" y="1458163"/>
            <a:ext cx="1251900" cy="0"/>
          </a:xfrm>
          <a:prstGeom prst="straightConnector1">
            <a:avLst/>
          </a:prstGeom>
          <a:noFill/>
          <a:ln cap="flat" cmpd="sng" w="38100">
            <a:solidFill>
              <a:srgbClr val="907AA9"/>
            </a:solidFill>
            <a:prstDash val="dash"/>
            <a:round/>
            <a:headEnd len="med" w="med" type="none"/>
            <a:tailEnd len="med" w="med" type="none"/>
          </a:ln>
        </p:spPr>
      </p:cxnSp>
      <p:sp>
        <p:nvSpPr>
          <p:cNvPr id="1249" name="Google Shape;1249;p81"/>
          <p:cNvSpPr/>
          <p:nvPr/>
        </p:nvSpPr>
        <p:spPr>
          <a:xfrm>
            <a:off x="128175" y="216885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Recursive resolver</a:t>
            </a:r>
            <a:endParaRPr>
              <a:solidFill>
                <a:srgbClr val="28273D"/>
              </a:solidFill>
            </a:endParaRPr>
          </a:p>
        </p:txBody>
      </p:sp>
      <p:cxnSp>
        <p:nvCxnSpPr>
          <p:cNvPr id="1250" name="Google Shape;1250;p81"/>
          <p:cNvCxnSpPr/>
          <p:nvPr/>
        </p:nvCxnSpPr>
        <p:spPr>
          <a:xfrm rot="10800000">
            <a:off x="1142975" y="2815125"/>
            <a:ext cx="1481700" cy="529200"/>
          </a:xfrm>
          <a:prstGeom prst="straightConnector1">
            <a:avLst/>
          </a:prstGeom>
          <a:noFill/>
          <a:ln cap="flat" cmpd="sng" w="9525">
            <a:solidFill>
              <a:srgbClr val="575279"/>
            </a:solidFill>
            <a:prstDash val="solid"/>
            <a:round/>
            <a:headEnd len="med" w="med" type="none"/>
            <a:tailEnd len="med" w="med" type="triangle"/>
          </a:ln>
        </p:spPr>
      </p:cxnSp>
      <p:cxnSp>
        <p:nvCxnSpPr>
          <p:cNvPr id="1251" name="Google Shape;1251;p81"/>
          <p:cNvCxnSpPr/>
          <p:nvPr/>
        </p:nvCxnSpPr>
        <p:spPr>
          <a:xfrm rot="10800000">
            <a:off x="1380125" y="2647375"/>
            <a:ext cx="1510800" cy="534300"/>
          </a:xfrm>
          <a:prstGeom prst="straightConnector1">
            <a:avLst/>
          </a:prstGeom>
          <a:noFill/>
          <a:ln cap="flat" cmpd="sng" w="9525">
            <a:solidFill>
              <a:srgbClr val="575279"/>
            </a:solidFill>
            <a:prstDash val="solid"/>
            <a:round/>
            <a:headEnd len="med" w="med" type="triangle"/>
            <a:tailEnd len="med" w="med" type="none"/>
          </a:ln>
        </p:spPr>
      </p:cxnSp>
      <p:sp>
        <p:nvSpPr>
          <p:cNvPr id="1252" name="Google Shape;1252;p81"/>
          <p:cNvSpPr txBox="1"/>
          <p:nvPr/>
        </p:nvSpPr>
        <p:spPr>
          <a:xfrm rot="1158351">
            <a:off x="1318970" y="3104981"/>
            <a:ext cx="1129728" cy="32894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2: R</a:t>
            </a:r>
            <a:r>
              <a:rPr lang="en" sz="1100">
                <a:solidFill>
                  <a:srgbClr val="575279"/>
                </a:solidFill>
              </a:rPr>
              <a:t>ecursive</a:t>
            </a:r>
            <a:r>
              <a:rPr lang="en" sz="1100">
                <a:solidFill>
                  <a:srgbClr val="575279"/>
                </a:solidFill>
              </a:rPr>
              <a:t> query</a:t>
            </a:r>
            <a:endParaRPr sz="1100">
              <a:solidFill>
                <a:srgbClr val="575279"/>
              </a:solidFill>
            </a:endParaRPr>
          </a:p>
        </p:txBody>
      </p:sp>
      <p:sp>
        <p:nvSpPr>
          <p:cNvPr id="1253" name="Google Shape;1253;p81"/>
          <p:cNvSpPr txBox="1"/>
          <p:nvPr/>
        </p:nvSpPr>
        <p:spPr>
          <a:xfrm>
            <a:off x="128175" y="1139200"/>
            <a:ext cx="2307300" cy="615300"/>
          </a:xfrm>
          <a:prstGeom prst="rect">
            <a:avLst/>
          </a:prstGeom>
          <a:solidFill>
            <a:srgbClr val="F2E9E1"/>
          </a:solidFill>
          <a:ln cap="flat" cmpd="sng" w="9525">
            <a:solidFill>
              <a:srgbClr val="575279"/>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8273D"/>
                </a:solidFill>
                <a:latin typeface="Courier New"/>
                <a:ea typeface="Courier New"/>
                <a:cs typeface="Courier New"/>
                <a:sym typeface="Courier New"/>
              </a:rPr>
              <a:t>*.mars.  3600 IN MX 10 something.com.</a:t>
            </a:r>
            <a:endParaRPr sz="1300">
              <a:solidFill>
                <a:srgbClr val="28273D"/>
              </a:solidFill>
              <a:latin typeface="Courier New"/>
              <a:ea typeface="Courier New"/>
              <a:cs typeface="Courier New"/>
              <a:sym typeface="Courier New"/>
            </a:endParaRPr>
          </a:p>
        </p:txBody>
      </p:sp>
      <p:sp>
        <p:nvSpPr>
          <p:cNvPr id="1254" name="Google Shape;1254;p81"/>
          <p:cNvSpPr txBox="1"/>
          <p:nvPr/>
        </p:nvSpPr>
        <p:spPr>
          <a:xfrm rot="1158404">
            <a:off x="1470385" y="2538428"/>
            <a:ext cx="1215878" cy="32894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3: something.com</a:t>
            </a:r>
            <a:endParaRPr sz="1100">
              <a:solidFill>
                <a:srgbClr val="575279"/>
              </a:solidFill>
            </a:endParaRPr>
          </a:p>
        </p:txBody>
      </p:sp>
      <p:cxnSp>
        <p:nvCxnSpPr>
          <p:cNvPr id="1255" name="Google Shape;1255;p81"/>
          <p:cNvCxnSpPr>
            <a:stCxn id="1232" idx="0"/>
            <a:endCxn id="1247" idx="2"/>
          </p:cNvCxnSpPr>
          <p:nvPr/>
        </p:nvCxnSpPr>
        <p:spPr>
          <a:xfrm rot="10800000">
            <a:off x="3250788" y="2073500"/>
            <a:ext cx="14100" cy="1100700"/>
          </a:xfrm>
          <a:prstGeom prst="straightConnector1">
            <a:avLst/>
          </a:prstGeom>
          <a:noFill/>
          <a:ln cap="flat" cmpd="sng" w="9525">
            <a:solidFill>
              <a:srgbClr val="575279"/>
            </a:solidFill>
            <a:prstDash val="solid"/>
            <a:round/>
            <a:headEnd len="med" w="med" type="none"/>
            <a:tailEnd len="med" w="med" type="triangle"/>
          </a:ln>
        </p:spPr>
      </p:cxnSp>
      <p:sp>
        <p:nvSpPr>
          <p:cNvPr id="1256" name="Google Shape;1256;p81"/>
          <p:cNvSpPr txBox="1"/>
          <p:nvPr/>
        </p:nvSpPr>
        <p:spPr>
          <a:xfrm>
            <a:off x="3250875" y="2370400"/>
            <a:ext cx="7920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4: Relay</a:t>
            </a:r>
            <a:endParaRPr sz="1100">
              <a:solidFill>
                <a:srgbClr val="575279"/>
              </a:solidFill>
            </a:endParaRPr>
          </a:p>
          <a:p>
            <a:pPr indent="0" lvl="0" marL="0" rtl="0" algn="ctr">
              <a:spcBef>
                <a:spcPts val="0"/>
              </a:spcBef>
              <a:spcAft>
                <a:spcPts val="0"/>
              </a:spcAft>
              <a:buNone/>
            </a:pPr>
            <a:r>
              <a:rPr lang="en" sz="1100">
                <a:solidFill>
                  <a:srgbClr val="575279"/>
                </a:solidFill>
              </a:rPr>
              <a:t>(SMTP)</a:t>
            </a:r>
            <a:endParaRPr sz="1100">
              <a:solidFill>
                <a:srgbClr val="575279"/>
              </a:solidFill>
            </a:endParaRPr>
          </a:p>
        </p:txBody>
      </p:sp>
      <p:sp>
        <p:nvSpPr>
          <p:cNvPr id="1257" name="Google Shape;1257;p81"/>
          <p:cNvSpPr/>
          <p:nvPr/>
        </p:nvSpPr>
        <p:spPr>
          <a:xfrm>
            <a:off x="4095750" y="51250"/>
            <a:ext cx="1428732" cy="1099008"/>
          </a:xfrm>
          <a:prstGeom prst="cloud">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BP Network</a:t>
            </a:r>
            <a:endParaRPr>
              <a:solidFill>
                <a:srgbClr val="28273D"/>
              </a:solidFill>
            </a:endParaRPr>
          </a:p>
        </p:txBody>
      </p:sp>
      <p:sp>
        <p:nvSpPr>
          <p:cNvPr id="1258" name="Google Shape;1258;p81"/>
          <p:cNvSpPr/>
          <p:nvPr/>
        </p:nvSpPr>
        <p:spPr>
          <a:xfrm>
            <a:off x="5724613" y="145816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MTA</a:t>
            </a:r>
            <a:endParaRPr>
              <a:solidFill>
                <a:srgbClr val="28273D"/>
              </a:solidFill>
            </a:endParaRPr>
          </a:p>
        </p:txBody>
      </p:sp>
      <p:sp>
        <p:nvSpPr>
          <p:cNvPr id="1259" name="Google Shape;1259;p81"/>
          <p:cNvSpPr/>
          <p:nvPr/>
        </p:nvSpPr>
        <p:spPr>
          <a:xfrm>
            <a:off x="5724613" y="842863"/>
            <a:ext cx="1251900" cy="6153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BP impl.</a:t>
            </a:r>
            <a:endParaRPr>
              <a:solidFill>
                <a:srgbClr val="28273D"/>
              </a:solidFill>
            </a:endParaRPr>
          </a:p>
        </p:txBody>
      </p:sp>
      <p:cxnSp>
        <p:nvCxnSpPr>
          <p:cNvPr id="1260" name="Google Shape;1260;p81"/>
          <p:cNvCxnSpPr/>
          <p:nvPr/>
        </p:nvCxnSpPr>
        <p:spPr>
          <a:xfrm rot="10800000">
            <a:off x="5909713" y="1132638"/>
            <a:ext cx="0" cy="615300"/>
          </a:xfrm>
          <a:prstGeom prst="straightConnector1">
            <a:avLst/>
          </a:prstGeom>
          <a:noFill/>
          <a:ln cap="flat" cmpd="sng" w="9525">
            <a:solidFill>
              <a:srgbClr val="575279"/>
            </a:solidFill>
            <a:prstDash val="dot"/>
            <a:round/>
            <a:headEnd len="med" w="med" type="triangle"/>
            <a:tailEnd len="med" w="med" type="none"/>
          </a:ln>
        </p:spPr>
      </p:cxnSp>
      <p:sp>
        <p:nvSpPr>
          <p:cNvPr id="1261" name="Google Shape;1261;p81"/>
          <p:cNvSpPr/>
          <p:nvPr/>
        </p:nvSpPr>
        <p:spPr>
          <a:xfrm>
            <a:off x="5720438" y="842863"/>
            <a:ext cx="1251900" cy="1230600"/>
          </a:xfrm>
          <a:prstGeom prst="rect">
            <a:avLst/>
          </a:prstGeom>
          <a:no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62" name="Google Shape;1262;p81"/>
          <p:cNvCxnSpPr>
            <a:stCxn id="1261" idx="1"/>
          </p:cNvCxnSpPr>
          <p:nvPr/>
        </p:nvCxnSpPr>
        <p:spPr>
          <a:xfrm>
            <a:off x="5720438" y="1458163"/>
            <a:ext cx="1251900" cy="0"/>
          </a:xfrm>
          <a:prstGeom prst="straightConnector1">
            <a:avLst/>
          </a:prstGeom>
          <a:noFill/>
          <a:ln cap="flat" cmpd="sng" w="38100">
            <a:solidFill>
              <a:srgbClr val="907AA9"/>
            </a:solidFill>
            <a:prstDash val="dash"/>
            <a:round/>
            <a:headEnd len="med" w="med" type="none"/>
            <a:tailEnd len="med" w="med" type="none"/>
          </a:ln>
        </p:spPr>
      </p:cxnSp>
      <p:cxnSp>
        <p:nvCxnSpPr>
          <p:cNvPr id="1263" name="Google Shape;1263;p81"/>
          <p:cNvCxnSpPr>
            <a:stCxn id="1247" idx="0"/>
            <a:endCxn id="1257" idx="2"/>
          </p:cNvCxnSpPr>
          <p:nvPr/>
        </p:nvCxnSpPr>
        <p:spPr>
          <a:xfrm rot="-5400000">
            <a:off x="3554463" y="297163"/>
            <a:ext cx="242100" cy="849300"/>
          </a:xfrm>
          <a:prstGeom prst="bentConnector2">
            <a:avLst/>
          </a:prstGeom>
          <a:noFill/>
          <a:ln cap="flat" cmpd="sng" w="9525">
            <a:solidFill>
              <a:srgbClr val="575279"/>
            </a:solidFill>
            <a:prstDash val="solid"/>
            <a:round/>
            <a:headEnd len="med" w="med" type="none"/>
            <a:tailEnd len="med" w="med" type="triangle"/>
          </a:ln>
        </p:spPr>
      </p:cxnSp>
      <p:sp>
        <p:nvSpPr>
          <p:cNvPr id="1264" name="Google Shape;1264;p81"/>
          <p:cNvSpPr txBox="1"/>
          <p:nvPr/>
        </p:nvSpPr>
        <p:spPr>
          <a:xfrm>
            <a:off x="3433575" y="271925"/>
            <a:ext cx="4266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BP</a:t>
            </a:r>
            <a:endParaRPr sz="1100">
              <a:solidFill>
                <a:srgbClr val="575279"/>
              </a:solidFill>
            </a:endParaRPr>
          </a:p>
        </p:txBody>
      </p:sp>
      <p:cxnSp>
        <p:nvCxnSpPr>
          <p:cNvPr id="1265" name="Google Shape;1265;p81"/>
          <p:cNvCxnSpPr>
            <a:stCxn id="1257" idx="0"/>
            <a:endCxn id="1261" idx="0"/>
          </p:cNvCxnSpPr>
          <p:nvPr/>
        </p:nvCxnSpPr>
        <p:spPr>
          <a:xfrm>
            <a:off x="5523291" y="600754"/>
            <a:ext cx="823200" cy="242100"/>
          </a:xfrm>
          <a:prstGeom prst="bentConnector2">
            <a:avLst/>
          </a:prstGeom>
          <a:noFill/>
          <a:ln cap="flat" cmpd="sng" w="9525">
            <a:solidFill>
              <a:srgbClr val="575279"/>
            </a:solidFill>
            <a:prstDash val="solid"/>
            <a:round/>
            <a:headEnd len="med" w="med" type="none"/>
            <a:tailEnd len="med" w="med" type="triangle"/>
          </a:ln>
        </p:spPr>
      </p:cxnSp>
      <p:sp>
        <p:nvSpPr>
          <p:cNvPr id="1266" name="Google Shape;1266;p81"/>
          <p:cNvSpPr txBox="1"/>
          <p:nvPr/>
        </p:nvSpPr>
        <p:spPr>
          <a:xfrm>
            <a:off x="5717550" y="271925"/>
            <a:ext cx="4266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BP</a:t>
            </a:r>
            <a:endParaRPr sz="1100">
              <a:solidFill>
                <a:srgbClr val="575279"/>
              </a:solidFill>
            </a:endParaRPr>
          </a:p>
        </p:txBody>
      </p:sp>
      <p:sp>
        <p:nvSpPr>
          <p:cNvPr id="1267" name="Google Shape;1267;p81"/>
          <p:cNvSpPr/>
          <p:nvPr/>
        </p:nvSpPr>
        <p:spPr>
          <a:xfrm>
            <a:off x="7763025" y="256112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rPr>
              <a:t>Recursive resolver</a:t>
            </a:r>
            <a:endParaRPr>
              <a:solidFill>
                <a:srgbClr val="28273D"/>
              </a:solidFill>
            </a:endParaRPr>
          </a:p>
        </p:txBody>
      </p:sp>
      <p:sp>
        <p:nvSpPr>
          <p:cNvPr id="1268" name="Google Shape;1268;p81"/>
          <p:cNvSpPr txBox="1"/>
          <p:nvPr/>
        </p:nvSpPr>
        <p:spPr>
          <a:xfrm>
            <a:off x="7077125" y="842875"/>
            <a:ext cx="2019300" cy="829200"/>
          </a:xfrm>
          <a:prstGeom prst="rect">
            <a:avLst/>
          </a:prstGeom>
          <a:solidFill>
            <a:srgbClr val="F2E9E1"/>
          </a:solidFill>
          <a:ln cap="flat" cmpd="sng" w="9525">
            <a:solidFill>
              <a:srgbClr val="575279"/>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8273D"/>
                </a:solidFill>
                <a:latin typeface="Courier New"/>
                <a:ea typeface="Courier New"/>
                <a:cs typeface="Courier New"/>
                <a:sym typeface="Courier New"/>
              </a:rPr>
              <a:t>example</a:t>
            </a:r>
            <a:r>
              <a:rPr lang="en" sz="1300">
                <a:solidFill>
                  <a:srgbClr val="28273D"/>
                </a:solidFill>
                <a:latin typeface="Courier New"/>
                <a:ea typeface="Courier New"/>
                <a:cs typeface="Courier New"/>
                <a:sym typeface="Courier New"/>
              </a:rPr>
              <a:t>.mars. </a:t>
            </a:r>
            <a:br>
              <a:rPr lang="en" sz="1300">
                <a:solidFill>
                  <a:srgbClr val="28273D"/>
                </a:solidFill>
                <a:latin typeface="Courier New"/>
                <a:ea typeface="Courier New"/>
                <a:cs typeface="Courier New"/>
                <a:sym typeface="Courier New"/>
              </a:rPr>
            </a:br>
            <a:r>
              <a:rPr lang="en" sz="1300">
                <a:solidFill>
                  <a:srgbClr val="28273D"/>
                </a:solidFill>
                <a:latin typeface="Courier New"/>
                <a:ea typeface="Courier New"/>
                <a:cs typeface="Courier New"/>
                <a:sym typeface="Courier New"/>
              </a:rPr>
              <a:t>45000 IN MX 10 mail.example.mars.</a:t>
            </a:r>
            <a:endParaRPr sz="1300">
              <a:solidFill>
                <a:srgbClr val="28273D"/>
              </a:solidFill>
              <a:latin typeface="Courier New"/>
              <a:ea typeface="Courier New"/>
              <a:cs typeface="Courier New"/>
              <a:sym typeface="Courier New"/>
            </a:endParaRPr>
          </a:p>
        </p:txBody>
      </p:sp>
      <p:cxnSp>
        <p:nvCxnSpPr>
          <p:cNvPr id="1269" name="Google Shape;1269;p81"/>
          <p:cNvCxnSpPr>
            <a:endCxn id="1267" idx="0"/>
          </p:cNvCxnSpPr>
          <p:nvPr/>
        </p:nvCxnSpPr>
        <p:spPr>
          <a:xfrm>
            <a:off x="6974475" y="2000425"/>
            <a:ext cx="1414500" cy="560700"/>
          </a:xfrm>
          <a:prstGeom prst="straightConnector1">
            <a:avLst/>
          </a:prstGeom>
          <a:noFill/>
          <a:ln cap="flat" cmpd="sng" w="9525">
            <a:solidFill>
              <a:srgbClr val="575279"/>
            </a:solidFill>
            <a:prstDash val="solid"/>
            <a:round/>
            <a:headEnd len="med" w="med" type="none"/>
            <a:tailEnd len="med" w="med" type="triangle"/>
          </a:ln>
        </p:spPr>
      </p:cxnSp>
      <p:sp>
        <p:nvSpPr>
          <p:cNvPr id="1270" name="Google Shape;1270;p81"/>
          <p:cNvSpPr txBox="1"/>
          <p:nvPr/>
        </p:nvSpPr>
        <p:spPr>
          <a:xfrm rot="1294693">
            <a:off x="7173318" y="1937205"/>
            <a:ext cx="1129779" cy="32890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5: Recursive query</a:t>
            </a:r>
            <a:endParaRPr sz="1100">
              <a:solidFill>
                <a:srgbClr val="575279"/>
              </a:solidFill>
            </a:endParaRPr>
          </a:p>
        </p:txBody>
      </p:sp>
      <p:cxnSp>
        <p:nvCxnSpPr>
          <p:cNvPr id="1271" name="Google Shape;1271;p81"/>
          <p:cNvCxnSpPr>
            <a:stCxn id="1249" idx="0"/>
          </p:cNvCxnSpPr>
          <p:nvPr/>
        </p:nvCxnSpPr>
        <p:spPr>
          <a:xfrm rot="10800000">
            <a:off x="754125" y="1756950"/>
            <a:ext cx="0" cy="411900"/>
          </a:xfrm>
          <a:prstGeom prst="straightConnector1">
            <a:avLst/>
          </a:prstGeom>
          <a:noFill/>
          <a:ln cap="flat" cmpd="sng" w="9525">
            <a:solidFill>
              <a:srgbClr val="575279"/>
            </a:solidFill>
            <a:prstDash val="dash"/>
            <a:round/>
            <a:headEnd len="med" w="med" type="none"/>
            <a:tailEnd len="med" w="med" type="none"/>
          </a:ln>
        </p:spPr>
      </p:cxnSp>
      <p:cxnSp>
        <p:nvCxnSpPr>
          <p:cNvPr id="1272" name="Google Shape;1272;p81"/>
          <p:cNvCxnSpPr/>
          <p:nvPr/>
        </p:nvCxnSpPr>
        <p:spPr>
          <a:xfrm>
            <a:off x="6745875" y="2100500"/>
            <a:ext cx="1117500" cy="450000"/>
          </a:xfrm>
          <a:prstGeom prst="straightConnector1">
            <a:avLst/>
          </a:prstGeom>
          <a:noFill/>
          <a:ln cap="flat" cmpd="sng" w="9525">
            <a:solidFill>
              <a:srgbClr val="575279"/>
            </a:solidFill>
            <a:prstDash val="solid"/>
            <a:round/>
            <a:headEnd len="med" w="med" type="triangle"/>
            <a:tailEnd len="med" w="med" type="none"/>
          </a:ln>
        </p:spPr>
      </p:cxnSp>
      <p:sp>
        <p:nvSpPr>
          <p:cNvPr id="1273" name="Google Shape;1273;p81"/>
          <p:cNvSpPr txBox="1"/>
          <p:nvPr/>
        </p:nvSpPr>
        <p:spPr>
          <a:xfrm rot="1294644">
            <a:off x="6592592" y="2342271"/>
            <a:ext cx="1282366" cy="32890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75279"/>
                </a:solidFill>
              </a:rPr>
              <a:t>6: mail.example.mars</a:t>
            </a:r>
            <a:endParaRPr sz="1000">
              <a:solidFill>
                <a:srgbClr val="575279"/>
              </a:solidFill>
            </a:endParaRPr>
          </a:p>
        </p:txBody>
      </p:sp>
      <p:cxnSp>
        <p:nvCxnSpPr>
          <p:cNvPr id="1274" name="Google Shape;1274;p81"/>
          <p:cNvCxnSpPr/>
          <p:nvPr/>
        </p:nvCxnSpPr>
        <p:spPr>
          <a:xfrm rot="10800000">
            <a:off x="8826475" y="1662925"/>
            <a:ext cx="0" cy="898200"/>
          </a:xfrm>
          <a:prstGeom prst="straightConnector1">
            <a:avLst/>
          </a:prstGeom>
          <a:noFill/>
          <a:ln cap="flat" cmpd="sng" w="9525">
            <a:solidFill>
              <a:srgbClr val="575279"/>
            </a:solidFill>
            <a:prstDash val="dash"/>
            <a:round/>
            <a:headEnd len="med" w="med" type="none"/>
            <a:tailEnd len="med" w="med" type="none"/>
          </a:ln>
        </p:spPr>
      </p:cxnSp>
      <p:cxnSp>
        <p:nvCxnSpPr>
          <p:cNvPr id="1275" name="Google Shape;1275;p81"/>
          <p:cNvCxnSpPr/>
          <p:nvPr/>
        </p:nvCxnSpPr>
        <p:spPr>
          <a:xfrm rot="10800000">
            <a:off x="4924175" y="2908200"/>
            <a:ext cx="0" cy="1247400"/>
          </a:xfrm>
          <a:prstGeom prst="straightConnector1">
            <a:avLst/>
          </a:prstGeom>
          <a:noFill/>
          <a:ln cap="flat" cmpd="sng" w="9525">
            <a:solidFill>
              <a:srgbClr val="575279"/>
            </a:solidFill>
            <a:prstDash val="dot"/>
            <a:round/>
            <a:headEnd len="med" w="med" type="triangle"/>
            <a:tailEnd len="med" w="med" type="none"/>
          </a:ln>
        </p:spPr>
      </p:cxnSp>
      <p:cxnSp>
        <p:nvCxnSpPr>
          <p:cNvPr id="1276" name="Google Shape;1276;p81"/>
          <p:cNvCxnSpPr/>
          <p:nvPr/>
        </p:nvCxnSpPr>
        <p:spPr>
          <a:xfrm>
            <a:off x="4737200" y="3169375"/>
            <a:ext cx="1239000" cy="0"/>
          </a:xfrm>
          <a:prstGeom prst="straightConnector1">
            <a:avLst/>
          </a:prstGeom>
          <a:noFill/>
          <a:ln cap="flat" cmpd="sng" w="9525">
            <a:solidFill>
              <a:srgbClr val="575279"/>
            </a:solidFill>
            <a:prstDash val="dash"/>
            <a:round/>
            <a:headEnd len="med" w="med" type="none"/>
            <a:tailEnd len="med" w="med" type="none"/>
          </a:ln>
        </p:spPr>
      </p:cxnSp>
      <p:cxnSp>
        <p:nvCxnSpPr>
          <p:cNvPr id="1277" name="Google Shape;1277;p81"/>
          <p:cNvCxnSpPr/>
          <p:nvPr/>
        </p:nvCxnSpPr>
        <p:spPr>
          <a:xfrm>
            <a:off x="4737200" y="3778975"/>
            <a:ext cx="1239000" cy="0"/>
          </a:xfrm>
          <a:prstGeom prst="straightConnector1">
            <a:avLst/>
          </a:prstGeom>
          <a:noFill/>
          <a:ln cap="flat" cmpd="sng" w="9525">
            <a:solidFill>
              <a:srgbClr val="575279"/>
            </a:solidFill>
            <a:prstDash val="dash"/>
            <a:round/>
            <a:headEnd len="med" w="med" type="none"/>
            <a:tailEnd len="med" w="med" type="none"/>
          </a:ln>
        </p:spPr>
      </p:cxnSp>
      <p:cxnSp>
        <p:nvCxnSpPr>
          <p:cNvPr id="1278" name="Google Shape;1278;p81"/>
          <p:cNvCxnSpPr>
            <a:stCxn id="1261" idx="2"/>
          </p:cNvCxnSpPr>
          <p:nvPr/>
        </p:nvCxnSpPr>
        <p:spPr>
          <a:xfrm flipH="1">
            <a:off x="5006288" y="2073463"/>
            <a:ext cx="1340100" cy="497400"/>
          </a:xfrm>
          <a:prstGeom prst="straightConnector1">
            <a:avLst/>
          </a:prstGeom>
          <a:noFill/>
          <a:ln cap="flat" cmpd="sng" w="9525">
            <a:solidFill>
              <a:srgbClr val="575279"/>
            </a:solidFill>
            <a:prstDash val="solid"/>
            <a:round/>
            <a:headEnd len="med" w="med" type="none"/>
            <a:tailEnd len="med" w="med" type="triangle"/>
          </a:ln>
        </p:spPr>
      </p:cxnSp>
      <p:sp>
        <p:nvSpPr>
          <p:cNvPr id="1279" name="Google Shape;1279;p81"/>
          <p:cNvSpPr txBox="1"/>
          <p:nvPr/>
        </p:nvSpPr>
        <p:spPr>
          <a:xfrm rot="-1199427">
            <a:off x="5257213" y="2236280"/>
            <a:ext cx="1198724" cy="20632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575279"/>
                </a:solidFill>
              </a:rPr>
              <a:t>7: Relay (SMTP)</a:t>
            </a:r>
            <a:endParaRPr sz="1000">
              <a:solidFill>
                <a:srgbClr val="575279"/>
              </a:solidFill>
            </a:endParaRPr>
          </a:p>
        </p:txBody>
      </p:sp>
      <p:sp>
        <p:nvSpPr>
          <p:cNvPr id="1280" name="Google Shape;1280;p81"/>
          <p:cNvSpPr txBox="1"/>
          <p:nvPr/>
        </p:nvSpPr>
        <p:spPr>
          <a:xfrm>
            <a:off x="4338825" y="4429025"/>
            <a:ext cx="2307300" cy="2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example.mars mail server</a:t>
            </a:r>
            <a:endParaRPr>
              <a:solidFill>
                <a:srgbClr val="575279"/>
              </a:solidFill>
            </a:endParaRPr>
          </a:p>
        </p:txBody>
      </p:sp>
      <p:cxnSp>
        <p:nvCxnSpPr>
          <p:cNvPr id="1281" name="Google Shape;1281;p81"/>
          <p:cNvCxnSpPr/>
          <p:nvPr/>
        </p:nvCxnSpPr>
        <p:spPr>
          <a:xfrm rot="10800000">
            <a:off x="115225" y="4747875"/>
            <a:ext cx="0" cy="97500"/>
          </a:xfrm>
          <a:prstGeom prst="straightConnector1">
            <a:avLst/>
          </a:prstGeom>
          <a:noFill/>
          <a:ln cap="flat" cmpd="sng" w="9525">
            <a:solidFill>
              <a:srgbClr val="575279"/>
            </a:solidFill>
            <a:prstDash val="solid"/>
            <a:round/>
            <a:headEnd len="med" w="med" type="none"/>
            <a:tailEnd len="med" w="med" type="none"/>
          </a:ln>
        </p:spPr>
      </p:cxnSp>
      <p:cxnSp>
        <p:nvCxnSpPr>
          <p:cNvPr id="1282" name="Google Shape;1282;p81"/>
          <p:cNvCxnSpPr/>
          <p:nvPr/>
        </p:nvCxnSpPr>
        <p:spPr>
          <a:xfrm rot="10800000">
            <a:off x="9019225" y="4736213"/>
            <a:ext cx="0" cy="97500"/>
          </a:xfrm>
          <a:prstGeom prst="straightConnector1">
            <a:avLst/>
          </a:prstGeom>
          <a:noFill/>
          <a:ln cap="flat" cmpd="sng" w="9525">
            <a:solidFill>
              <a:srgbClr val="575279"/>
            </a:solidFill>
            <a:prstDash val="solid"/>
            <a:round/>
            <a:headEnd len="med" w="med" type="none"/>
            <a:tailEnd len="med" w="med" type="none"/>
          </a:ln>
        </p:spPr>
      </p:cxnSp>
      <p:cxnSp>
        <p:nvCxnSpPr>
          <p:cNvPr id="1283" name="Google Shape;1283;p81"/>
          <p:cNvCxnSpPr>
            <a:stCxn id="1231" idx="1"/>
          </p:cNvCxnSpPr>
          <p:nvPr/>
        </p:nvCxnSpPr>
        <p:spPr>
          <a:xfrm rot="10800000">
            <a:off x="5984625" y="4086700"/>
            <a:ext cx="1778400" cy="0"/>
          </a:xfrm>
          <a:prstGeom prst="straightConnector1">
            <a:avLst/>
          </a:prstGeom>
          <a:noFill/>
          <a:ln cap="flat" cmpd="sng" w="9525">
            <a:solidFill>
              <a:schemeClr val="dk2"/>
            </a:solidFill>
            <a:prstDash val="solid"/>
            <a:round/>
            <a:headEnd len="med" w="med" type="none"/>
            <a:tailEnd len="med" w="med" type="triangle"/>
          </a:ln>
        </p:spPr>
      </p:cxnSp>
      <p:sp>
        <p:nvSpPr>
          <p:cNvPr id="1284" name="Google Shape;1284;p81"/>
          <p:cNvSpPr txBox="1"/>
          <p:nvPr/>
        </p:nvSpPr>
        <p:spPr>
          <a:xfrm>
            <a:off x="6225025" y="3757900"/>
            <a:ext cx="13401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8: Access</a:t>
            </a:r>
            <a:endParaRPr sz="1100">
              <a:solidFill>
                <a:srgbClr val="575279"/>
              </a:solidFill>
            </a:endParaRPr>
          </a:p>
        </p:txBody>
      </p:sp>
      <p:sp>
        <p:nvSpPr>
          <p:cNvPr id="1285" name="Google Shape;1285;p81"/>
          <p:cNvSpPr txBox="1"/>
          <p:nvPr/>
        </p:nvSpPr>
        <p:spPr>
          <a:xfrm>
            <a:off x="3944975" y="1240050"/>
            <a:ext cx="1670700" cy="777600"/>
          </a:xfrm>
          <a:prstGeom prst="rect">
            <a:avLst/>
          </a:prstGeom>
          <a:solidFill>
            <a:srgbClr val="907AA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The application between the BP impl. and the MTA </a:t>
            </a:r>
            <a:br>
              <a:rPr lang="en" sz="1200">
                <a:solidFill>
                  <a:srgbClr val="FFFFFF"/>
                </a:solidFill>
              </a:rPr>
            </a:br>
            <a:r>
              <a:rPr lang="en" sz="1200">
                <a:solidFill>
                  <a:srgbClr val="FFFFFF"/>
                </a:solidFill>
              </a:rPr>
              <a:t>is our project</a:t>
            </a:r>
            <a:endParaRPr sz="1200">
              <a:solidFill>
                <a:srgbClr val="FFFFFF"/>
              </a:solidFill>
            </a:endParaRPr>
          </a:p>
        </p:txBody>
      </p:sp>
      <p:sp>
        <p:nvSpPr>
          <p:cNvPr id="1286" name="Google Shape;1286;p81"/>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Nathan Luu</a:t>
            </a:r>
            <a:endParaRPr sz="900">
              <a:solidFill>
                <a:schemeClr val="dk1"/>
              </a:solidFill>
              <a:latin typeface="Comfortaa"/>
              <a:ea typeface="Comfortaa"/>
              <a:cs typeface="Comfortaa"/>
              <a:sym typeface="Comforta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82"/>
          <p:cNvSpPr txBox="1"/>
          <p:nvPr>
            <p:ph type="title"/>
          </p:nvPr>
        </p:nvSpPr>
        <p:spPr>
          <a:xfrm>
            <a:off x="1055850" y="1585500"/>
            <a:ext cx="7032300" cy="197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05</a:t>
            </a:r>
            <a:endParaRPr/>
          </a:p>
          <a:p>
            <a:pPr indent="0" lvl="0" marL="0" rtl="0" algn="ctr">
              <a:spcBef>
                <a:spcPts val="0"/>
              </a:spcBef>
              <a:spcAft>
                <a:spcPts val="0"/>
              </a:spcAft>
              <a:buNone/>
            </a:pPr>
            <a:r>
              <a:rPr lang="en"/>
              <a:t>Progress and Plans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CDF99"/>
        </a:solidFill>
      </p:bgPr>
    </p:bg>
    <p:spTree>
      <p:nvGrpSpPr>
        <p:cNvPr id="1295" name="Shape 1295"/>
        <p:cNvGrpSpPr/>
        <p:nvPr/>
      </p:nvGrpSpPr>
      <p:grpSpPr>
        <a:xfrm>
          <a:off x="0" y="0"/>
          <a:ext cx="0" cy="0"/>
          <a:chOff x="0" y="0"/>
          <a:chExt cx="0" cy="0"/>
        </a:xfrm>
      </p:grpSpPr>
      <p:sp>
        <p:nvSpPr>
          <p:cNvPr id="1296" name="Google Shape;1296;p83"/>
          <p:cNvSpPr txBox="1"/>
          <p:nvPr>
            <p:ph type="title"/>
          </p:nvPr>
        </p:nvSpPr>
        <p:spPr>
          <a:xfrm>
            <a:off x="311700" y="445025"/>
            <a:ext cx="138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August </a:t>
            </a:r>
            <a:endParaRPr/>
          </a:p>
        </p:txBody>
      </p:sp>
      <p:sp>
        <p:nvSpPr>
          <p:cNvPr id="1297" name="Google Shape;1297;p83"/>
          <p:cNvSpPr txBox="1"/>
          <p:nvPr>
            <p:ph idx="1" type="body"/>
          </p:nvPr>
        </p:nvSpPr>
        <p:spPr>
          <a:xfrm>
            <a:off x="311700" y="11777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Start of the project </a:t>
            </a:r>
            <a:endParaRPr/>
          </a:p>
          <a:p>
            <a:pPr indent="-317500" lvl="1" marL="914400" rtl="0" algn="l">
              <a:spcBef>
                <a:spcPts val="0"/>
              </a:spcBef>
              <a:spcAft>
                <a:spcPts val="0"/>
              </a:spcAft>
              <a:buSzPts val="1400"/>
              <a:buChar char="○"/>
            </a:pPr>
            <a:r>
              <a:rPr lang="en"/>
              <a:t>Presentation from liaison on DTN </a:t>
            </a:r>
            <a:endParaRPr/>
          </a:p>
          <a:p>
            <a:pPr indent="-317500" lvl="1" marL="914400" rtl="0" algn="l">
              <a:spcBef>
                <a:spcPts val="0"/>
              </a:spcBef>
              <a:spcAft>
                <a:spcPts val="0"/>
              </a:spcAft>
              <a:buSzPts val="1400"/>
              <a:buChar char="○"/>
            </a:pPr>
            <a:r>
              <a:rPr lang="en"/>
              <a:t>Introduction to team </a:t>
            </a:r>
            <a:endParaRPr/>
          </a:p>
          <a:p>
            <a:pPr indent="-342900" lvl="0" marL="457200" rtl="0" algn="l">
              <a:spcBef>
                <a:spcPts val="0"/>
              </a:spcBef>
              <a:spcAft>
                <a:spcPts val="0"/>
              </a:spcAft>
              <a:buSzPts val="1800"/>
              <a:buChar char="●"/>
            </a:pPr>
            <a:r>
              <a:rPr lang="en"/>
              <a:t>Research </a:t>
            </a:r>
            <a:endParaRPr/>
          </a:p>
          <a:p>
            <a:pPr indent="-317500" lvl="1" marL="914400" rtl="0" algn="l">
              <a:spcBef>
                <a:spcPts val="0"/>
              </a:spcBef>
              <a:spcAft>
                <a:spcPts val="0"/>
              </a:spcAft>
              <a:buSzPts val="1400"/>
              <a:buChar char="○"/>
            </a:pPr>
            <a:r>
              <a:rPr lang="en"/>
              <a:t>Research on emails how they work </a:t>
            </a:r>
            <a:endParaRPr/>
          </a:p>
          <a:p>
            <a:pPr indent="-317500" lvl="1" marL="914400" rtl="0" algn="l">
              <a:spcBef>
                <a:spcPts val="0"/>
              </a:spcBef>
              <a:spcAft>
                <a:spcPts val="0"/>
              </a:spcAft>
              <a:buSzPts val="1400"/>
              <a:buChar char="○"/>
            </a:pPr>
            <a:r>
              <a:rPr lang="en"/>
              <a:t>Learned protocols, components, and structure of emails</a:t>
            </a:r>
            <a:endParaRPr/>
          </a:p>
          <a:p>
            <a:pPr indent="-317500" lvl="1" marL="914400" rtl="0" algn="l">
              <a:spcBef>
                <a:spcPts val="0"/>
              </a:spcBef>
              <a:spcAft>
                <a:spcPts val="0"/>
              </a:spcAft>
              <a:buSzPts val="1400"/>
              <a:buChar char="○"/>
            </a:pPr>
            <a:r>
              <a:rPr lang="en"/>
              <a:t>Answers varied as did sources</a:t>
            </a:r>
            <a:endParaRPr/>
          </a:p>
          <a:p>
            <a:pPr indent="0" lvl="0" marL="0" rtl="0" algn="l">
              <a:spcBef>
                <a:spcPts val="1200"/>
              </a:spcBef>
              <a:spcAft>
                <a:spcPts val="1200"/>
              </a:spcAft>
              <a:buNone/>
            </a:pPr>
            <a:r>
              <a:t/>
            </a:r>
            <a:endParaRPr/>
          </a:p>
        </p:txBody>
      </p:sp>
      <p:sp>
        <p:nvSpPr>
          <p:cNvPr id="1298" name="Google Shape;1298;p83"/>
          <p:cNvSpPr/>
          <p:nvPr/>
        </p:nvSpPr>
        <p:spPr>
          <a:xfrm>
            <a:off x="5835275" y="621425"/>
            <a:ext cx="244200" cy="244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9" name="Google Shape;1299;p83"/>
          <p:cNvSpPr/>
          <p:nvPr/>
        </p:nvSpPr>
        <p:spPr>
          <a:xfrm>
            <a:off x="6709000"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0" name="Google Shape;1300;p83"/>
          <p:cNvSpPr/>
          <p:nvPr/>
        </p:nvSpPr>
        <p:spPr>
          <a:xfrm>
            <a:off x="7582725"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1" name="Google Shape;1301;p83"/>
          <p:cNvSpPr/>
          <p:nvPr/>
        </p:nvSpPr>
        <p:spPr>
          <a:xfrm>
            <a:off x="8456450"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2" name="Google Shape;1302;p83"/>
          <p:cNvSpPr txBox="1"/>
          <p:nvPr/>
        </p:nvSpPr>
        <p:spPr>
          <a:xfrm>
            <a:off x="5699075"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Aug</a:t>
            </a:r>
            <a:endParaRPr sz="1100">
              <a:solidFill>
                <a:schemeClr val="dk2"/>
              </a:solidFill>
            </a:endParaRPr>
          </a:p>
        </p:txBody>
      </p:sp>
      <p:sp>
        <p:nvSpPr>
          <p:cNvPr id="1303" name="Google Shape;1303;p83"/>
          <p:cNvSpPr txBox="1"/>
          <p:nvPr/>
        </p:nvSpPr>
        <p:spPr>
          <a:xfrm>
            <a:off x="6572800"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Sep</a:t>
            </a:r>
            <a:endParaRPr sz="1100">
              <a:solidFill>
                <a:schemeClr val="dk2"/>
              </a:solidFill>
            </a:endParaRPr>
          </a:p>
        </p:txBody>
      </p:sp>
      <p:sp>
        <p:nvSpPr>
          <p:cNvPr id="1304" name="Google Shape;1304;p83"/>
          <p:cNvSpPr txBox="1"/>
          <p:nvPr/>
        </p:nvSpPr>
        <p:spPr>
          <a:xfrm>
            <a:off x="7446525"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Oct</a:t>
            </a:r>
            <a:endParaRPr sz="1100">
              <a:solidFill>
                <a:schemeClr val="dk2"/>
              </a:solidFill>
            </a:endParaRPr>
          </a:p>
        </p:txBody>
      </p:sp>
      <p:sp>
        <p:nvSpPr>
          <p:cNvPr id="1305" name="Google Shape;1305;p83"/>
          <p:cNvSpPr txBox="1"/>
          <p:nvPr/>
        </p:nvSpPr>
        <p:spPr>
          <a:xfrm>
            <a:off x="8320250"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Nov</a:t>
            </a:r>
            <a:endParaRPr sz="1100">
              <a:solidFill>
                <a:schemeClr val="dk2"/>
              </a:solidFill>
            </a:endParaRPr>
          </a:p>
        </p:txBody>
      </p:sp>
      <p:cxnSp>
        <p:nvCxnSpPr>
          <p:cNvPr id="1306" name="Google Shape;1306;p83"/>
          <p:cNvCxnSpPr>
            <a:stCxn id="1298" idx="6"/>
            <a:endCxn id="1299" idx="2"/>
          </p:cNvCxnSpPr>
          <p:nvPr/>
        </p:nvCxnSpPr>
        <p:spPr>
          <a:xfrm>
            <a:off x="6079475" y="7435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1307" name="Google Shape;1307;p83"/>
          <p:cNvCxnSpPr>
            <a:stCxn id="1299" idx="6"/>
            <a:endCxn id="1300" idx="2"/>
          </p:cNvCxnSpPr>
          <p:nvPr/>
        </p:nvCxnSpPr>
        <p:spPr>
          <a:xfrm>
            <a:off x="6953200" y="7435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1308" name="Google Shape;1308;p83"/>
          <p:cNvCxnSpPr>
            <a:stCxn id="1300" idx="6"/>
            <a:endCxn id="1301" idx="2"/>
          </p:cNvCxnSpPr>
          <p:nvPr/>
        </p:nvCxnSpPr>
        <p:spPr>
          <a:xfrm>
            <a:off x="7826925" y="743525"/>
            <a:ext cx="629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8000"/>
              <a:t>0</a:t>
            </a:r>
            <a:r>
              <a:rPr lang="en" sz="8000"/>
              <a:t>1</a:t>
            </a:r>
            <a:endParaRPr sz="8000"/>
          </a:p>
          <a:p>
            <a:pPr indent="0" lvl="0" marL="0" rtl="0" algn="ctr">
              <a:spcBef>
                <a:spcPts val="0"/>
              </a:spcBef>
              <a:spcAft>
                <a:spcPts val="0"/>
              </a:spcAft>
              <a:buNone/>
            </a:pPr>
            <a:r>
              <a:rPr lang="en"/>
              <a:t>How Email Works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CDF99"/>
        </a:solidFill>
      </p:bgPr>
    </p:bg>
    <p:spTree>
      <p:nvGrpSpPr>
        <p:cNvPr id="1312" name="Shape 1312"/>
        <p:cNvGrpSpPr/>
        <p:nvPr/>
      </p:nvGrpSpPr>
      <p:grpSpPr>
        <a:xfrm>
          <a:off x="0" y="0"/>
          <a:ext cx="0" cy="0"/>
          <a:chOff x="0" y="0"/>
          <a:chExt cx="0" cy="0"/>
        </a:xfrm>
      </p:grpSpPr>
      <p:sp>
        <p:nvSpPr>
          <p:cNvPr id="1313" name="Google Shape;1313;p84"/>
          <p:cNvSpPr txBox="1"/>
          <p:nvPr>
            <p:ph type="title"/>
          </p:nvPr>
        </p:nvSpPr>
        <p:spPr>
          <a:xfrm>
            <a:off x="311700" y="445025"/>
            <a:ext cx="1842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September </a:t>
            </a:r>
            <a:endParaRPr/>
          </a:p>
        </p:txBody>
      </p:sp>
      <p:sp>
        <p:nvSpPr>
          <p:cNvPr id="1314" name="Google Shape;1314;p84"/>
          <p:cNvSpPr txBox="1"/>
          <p:nvPr>
            <p:ph idx="1" type="body"/>
          </p:nvPr>
        </p:nvSpPr>
        <p:spPr>
          <a:xfrm>
            <a:off x="35385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Research </a:t>
            </a:r>
            <a:endParaRPr/>
          </a:p>
          <a:p>
            <a:pPr indent="-317500" lvl="1" marL="914400" rtl="0" algn="l">
              <a:spcBef>
                <a:spcPts val="0"/>
              </a:spcBef>
              <a:spcAft>
                <a:spcPts val="0"/>
              </a:spcAft>
              <a:buSzPts val="1400"/>
              <a:buChar char="○"/>
            </a:pPr>
            <a:r>
              <a:rPr lang="en"/>
              <a:t>Research into email continued</a:t>
            </a:r>
            <a:endParaRPr/>
          </a:p>
          <a:p>
            <a:pPr indent="-317500" lvl="1" marL="914400" rtl="0" algn="l">
              <a:spcBef>
                <a:spcPts val="0"/>
              </a:spcBef>
              <a:spcAft>
                <a:spcPts val="0"/>
              </a:spcAft>
              <a:buSzPts val="1400"/>
              <a:buChar char="○"/>
            </a:pPr>
            <a:r>
              <a:rPr lang="en"/>
              <a:t>Introduction to DNS and </a:t>
            </a:r>
            <a:r>
              <a:rPr lang="en"/>
              <a:t>Internet</a:t>
            </a:r>
            <a:r>
              <a:rPr lang="en"/>
              <a:t> </a:t>
            </a:r>
            <a:endParaRPr/>
          </a:p>
          <a:p>
            <a:pPr indent="-342900" lvl="0" marL="457200" rtl="0" algn="l">
              <a:spcBef>
                <a:spcPts val="0"/>
              </a:spcBef>
              <a:spcAft>
                <a:spcPts val="0"/>
              </a:spcAft>
              <a:buSzPts val="1800"/>
              <a:buChar char="●"/>
            </a:pPr>
            <a:r>
              <a:rPr lang="en"/>
              <a:t>Explore DTN </a:t>
            </a:r>
            <a:endParaRPr/>
          </a:p>
          <a:p>
            <a:pPr indent="-317500" lvl="1" marL="914400" rtl="0" algn="l">
              <a:spcBef>
                <a:spcPts val="0"/>
              </a:spcBef>
              <a:spcAft>
                <a:spcPts val="0"/>
              </a:spcAft>
              <a:buSzPts val="1400"/>
              <a:buChar char="○"/>
            </a:pPr>
            <a:r>
              <a:rPr lang="en"/>
              <a:t>Bundle protocol (BP)</a:t>
            </a:r>
            <a:endParaRPr/>
          </a:p>
          <a:p>
            <a:pPr indent="-317500" lvl="1" marL="914400" rtl="0" algn="l">
              <a:spcBef>
                <a:spcPts val="0"/>
              </a:spcBef>
              <a:spcAft>
                <a:spcPts val="0"/>
              </a:spcAft>
              <a:buSzPts val="1400"/>
              <a:buChar char="○"/>
            </a:pPr>
            <a:r>
              <a:rPr lang="en"/>
              <a:t>Share interpretations of DTN </a:t>
            </a:r>
            <a:endParaRPr/>
          </a:p>
        </p:txBody>
      </p:sp>
      <p:sp>
        <p:nvSpPr>
          <p:cNvPr id="1315" name="Google Shape;1315;p84"/>
          <p:cNvSpPr/>
          <p:nvPr/>
        </p:nvSpPr>
        <p:spPr>
          <a:xfrm>
            <a:off x="5835275"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6" name="Google Shape;1316;p84"/>
          <p:cNvSpPr/>
          <p:nvPr/>
        </p:nvSpPr>
        <p:spPr>
          <a:xfrm>
            <a:off x="6709000" y="621425"/>
            <a:ext cx="244200" cy="244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7" name="Google Shape;1317;p84"/>
          <p:cNvSpPr/>
          <p:nvPr/>
        </p:nvSpPr>
        <p:spPr>
          <a:xfrm>
            <a:off x="7582725"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8" name="Google Shape;1318;p84"/>
          <p:cNvSpPr/>
          <p:nvPr/>
        </p:nvSpPr>
        <p:spPr>
          <a:xfrm>
            <a:off x="8456450"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9" name="Google Shape;1319;p84"/>
          <p:cNvSpPr txBox="1"/>
          <p:nvPr/>
        </p:nvSpPr>
        <p:spPr>
          <a:xfrm>
            <a:off x="5699075"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Aug</a:t>
            </a:r>
            <a:endParaRPr sz="1100">
              <a:solidFill>
                <a:schemeClr val="dk2"/>
              </a:solidFill>
            </a:endParaRPr>
          </a:p>
        </p:txBody>
      </p:sp>
      <p:sp>
        <p:nvSpPr>
          <p:cNvPr id="1320" name="Google Shape;1320;p84"/>
          <p:cNvSpPr txBox="1"/>
          <p:nvPr/>
        </p:nvSpPr>
        <p:spPr>
          <a:xfrm>
            <a:off x="6572800"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Sep</a:t>
            </a:r>
            <a:endParaRPr sz="1100">
              <a:solidFill>
                <a:schemeClr val="dk2"/>
              </a:solidFill>
            </a:endParaRPr>
          </a:p>
        </p:txBody>
      </p:sp>
      <p:sp>
        <p:nvSpPr>
          <p:cNvPr id="1321" name="Google Shape;1321;p84"/>
          <p:cNvSpPr txBox="1"/>
          <p:nvPr/>
        </p:nvSpPr>
        <p:spPr>
          <a:xfrm>
            <a:off x="7446525"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Oct</a:t>
            </a:r>
            <a:endParaRPr sz="1100">
              <a:solidFill>
                <a:schemeClr val="dk2"/>
              </a:solidFill>
            </a:endParaRPr>
          </a:p>
        </p:txBody>
      </p:sp>
      <p:sp>
        <p:nvSpPr>
          <p:cNvPr id="1322" name="Google Shape;1322;p84"/>
          <p:cNvSpPr txBox="1"/>
          <p:nvPr/>
        </p:nvSpPr>
        <p:spPr>
          <a:xfrm>
            <a:off x="8320250"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Nov</a:t>
            </a:r>
            <a:endParaRPr sz="1100">
              <a:solidFill>
                <a:schemeClr val="dk2"/>
              </a:solidFill>
            </a:endParaRPr>
          </a:p>
        </p:txBody>
      </p:sp>
      <p:cxnSp>
        <p:nvCxnSpPr>
          <p:cNvPr id="1323" name="Google Shape;1323;p84"/>
          <p:cNvCxnSpPr>
            <a:stCxn id="1315" idx="6"/>
            <a:endCxn id="1316" idx="2"/>
          </p:cNvCxnSpPr>
          <p:nvPr/>
        </p:nvCxnSpPr>
        <p:spPr>
          <a:xfrm>
            <a:off x="6079475" y="7435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1324" name="Google Shape;1324;p84"/>
          <p:cNvCxnSpPr>
            <a:stCxn id="1316" idx="6"/>
            <a:endCxn id="1317" idx="2"/>
          </p:cNvCxnSpPr>
          <p:nvPr/>
        </p:nvCxnSpPr>
        <p:spPr>
          <a:xfrm>
            <a:off x="6953200" y="7435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1325" name="Google Shape;1325;p84"/>
          <p:cNvCxnSpPr>
            <a:stCxn id="1317" idx="6"/>
            <a:endCxn id="1318" idx="2"/>
          </p:cNvCxnSpPr>
          <p:nvPr/>
        </p:nvCxnSpPr>
        <p:spPr>
          <a:xfrm>
            <a:off x="7826925" y="743525"/>
            <a:ext cx="629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CDF99"/>
        </a:solidFill>
      </p:bgPr>
    </p:bg>
    <p:spTree>
      <p:nvGrpSpPr>
        <p:cNvPr id="1329" name="Shape 1329"/>
        <p:cNvGrpSpPr/>
        <p:nvPr/>
      </p:nvGrpSpPr>
      <p:grpSpPr>
        <a:xfrm>
          <a:off x="0" y="0"/>
          <a:ext cx="0" cy="0"/>
          <a:chOff x="0" y="0"/>
          <a:chExt cx="0" cy="0"/>
        </a:xfrm>
      </p:grpSpPr>
      <p:sp>
        <p:nvSpPr>
          <p:cNvPr id="1330" name="Google Shape;1330;p85"/>
          <p:cNvSpPr txBox="1"/>
          <p:nvPr>
            <p:ph type="title"/>
          </p:nvPr>
        </p:nvSpPr>
        <p:spPr>
          <a:xfrm>
            <a:off x="311700" y="445025"/>
            <a:ext cx="1393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October </a:t>
            </a:r>
            <a:endParaRPr/>
          </a:p>
        </p:txBody>
      </p:sp>
      <p:sp>
        <p:nvSpPr>
          <p:cNvPr id="1331" name="Google Shape;1331;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Virtual Machines (VM)</a:t>
            </a:r>
            <a:endParaRPr/>
          </a:p>
          <a:p>
            <a:pPr indent="-317500" lvl="1" marL="914400" rtl="0" algn="l">
              <a:spcBef>
                <a:spcPts val="0"/>
              </a:spcBef>
              <a:spcAft>
                <a:spcPts val="0"/>
              </a:spcAft>
              <a:buSzPts val="1400"/>
              <a:buChar char="○"/>
            </a:pPr>
            <a:r>
              <a:rPr lang="en"/>
              <a:t>Experiment with setting up mail servers</a:t>
            </a:r>
            <a:endParaRPr/>
          </a:p>
          <a:p>
            <a:pPr indent="-317500" lvl="2" marL="1371600" rtl="0" algn="l">
              <a:spcBef>
                <a:spcPts val="0"/>
              </a:spcBef>
              <a:spcAft>
                <a:spcPts val="0"/>
              </a:spcAft>
              <a:buSzPts val="1400"/>
              <a:buChar char="■"/>
            </a:pPr>
            <a:r>
              <a:rPr lang="en"/>
              <a:t>docker-mailserver (Postfix for MSA/MTA and Dovecot for MDA/MS)</a:t>
            </a:r>
            <a:endParaRPr/>
          </a:p>
          <a:p>
            <a:pPr indent="-317500" lvl="2" marL="1371600" rtl="0" algn="l">
              <a:spcBef>
                <a:spcPts val="0"/>
              </a:spcBef>
              <a:spcAft>
                <a:spcPts val="0"/>
              </a:spcAft>
              <a:buSzPts val="1400"/>
              <a:buChar char="■"/>
            </a:pPr>
            <a:r>
              <a:rPr lang="en"/>
              <a:t>CoreDNS</a:t>
            </a:r>
            <a:endParaRPr/>
          </a:p>
          <a:p>
            <a:pPr indent="-317500" lvl="2" marL="1371600" rtl="0" algn="l">
              <a:spcBef>
                <a:spcPts val="0"/>
              </a:spcBef>
              <a:spcAft>
                <a:spcPts val="0"/>
              </a:spcAft>
              <a:buSzPts val="1400"/>
              <a:buChar char="■"/>
            </a:pPr>
            <a:r>
              <a:rPr lang="en"/>
              <a:t>Self-signed SSL certificates</a:t>
            </a:r>
            <a:endParaRPr/>
          </a:p>
          <a:p>
            <a:pPr indent="-342900" lvl="0" marL="457200" rtl="0" algn="l">
              <a:spcBef>
                <a:spcPts val="0"/>
              </a:spcBef>
              <a:spcAft>
                <a:spcPts val="0"/>
              </a:spcAft>
              <a:buSzPts val="1800"/>
              <a:buChar char="●"/>
            </a:pPr>
            <a:r>
              <a:rPr lang="en"/>
              <a:t>Reviewed drafts on using SMTP and DNS in space</a:t>
            </a:r>
            <a:endParaRPr/>
          </a:p>
          <a:p>
            <a:pPr indent="-317500" lvl="1" marL="914400" rtl="0" algn="l">
              <a:spcBef>
                <a:spcPts val="0"/>
              </a:spcBef>
              <a:spcAft>
                <a:spcPts val="0"/>
              </a:spcAft>
              <a:buSzPts val="1400"/>
              <a:buChar char="○"/>
            </a:pPr>
            <a:r>
              <a:rPr lang="en"/>
              <a:t>Marc Blanchet</a:t>
            </a:r>
            <a:endParaRPr/>
          </a:p>
          <a:p>
            <a:pPr indent="-317500" lvl="2" marL="1371600" rtl="0" algn="l">
              <a:spcBef>
                <a:spcPts val="0"/>
              </a:spcBef>
              <a:spcAft>
                <a:spcPts val="0"/>
              </a:spcAft>
              <a:buSzPts val="1400"/>
              <a:buChar char="■"/>
            </a:pPr>
            <a:r>
              <a:rPr lang="en"/>
              <a:t>Domain Name System in Mostly Isolated Networks </a:t>
            </a:r>
            <a:endParaRPr/>
          </a:p>
          <a:p>
            <a:pPr indent="-317500" lvl="2" marL="1371600" rtl="0" algn="l">
              <a:spcBef>
                <a:spcPts val="0"/>
              </a:spcBef>
              <a:spcAft>
                <a:spcPts val="0"/>
              </a:spcAft>
              <a:buSzPts val="1400"/>
              <a:buChar char="■"/>
            </a:pPr>
            <a:r>
              <a:rPr lang="en"/>
              <a:t>Encapsulation of Email over Delay-Tolerant Networks (DTN) using the Bundle Protocol</a:t>
            </a:r>
            <a:endParaRPr/>
          </a:p>
          <a:p>
            <a:pPr indent="-317500" lvl="1" marL="914400" rtl="0" algn="l">
              <a:spcBef>
                <a:spcPts val="0"/>
              </a:spcBef>
              <a:spcAft>
                <a:spcPts val="0"/>
              </a:spcAft>
              <a:buSzPts val="1400"/>
              <a:buChar char="○"/>
            </a:pPr>
            <a:r>
              <a:rPr lang="en"/>
              <a:t>Scott Johnson</a:t>
            </a:r>
            <a:endParaRPr/>
          </a:p>
          <a:p>
            <a:pPr indent="-317500" lvl="2" marL="1371600" rtl="0" algn="l">
              <a:spcBef>
                <a:spcPts val="0"/>
              </a:spcBef>
              <a:spcAft>
                <a:spcPts val="0"/>
              </a:spcAft>
              <a:buSzPts val="1400"/>
              <a:buChar char="■"/>
            </a:pPr>
            <a:r>
              <a:rPr lang="en"/>
              <a:t>An Interplanetary DNS Model</a:t>
            </a:r>
            <a:endParaRPr/>
          </a:p>
          <a:p>
            <a:pPr indent="-317500" lvl="2" marL="1371600" rtl="0" algn="l">
              <a:spcBef>
                <a:spcPts val="0"/>
              </a:spcBef>
              <a:spcAft>
                <a:spcPts val="0"/>
              </a:spcAft>
              <a:buSzPts val="1400"/>
              <a:buChar char="■"/>
            </a:pPr>
            <a:r>
              <a:rPr lang="en"/>
              <a:t>A method for delivery of SMTP messages over Bundle Protocol networks</a:t>
            </a:r>
            <a:endParaRPr/>
          </a:p>
        </p:txBody>
      </p:sp>
      <p:sp>
        <p:nvSpPr>
          <p:cNvPr id="1332" name="Google Shape;1332;p85"/>
          <p:cNvSpPr/>
          <p:nvPr/>
        </p:nvSpPr>
        <p:spPr>
          <a:xfrm>
            <a:off x="5835275"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3" name="Google Shape;1333;p85"/>
          <p:cNvSpPr/>
          <p:nvPr/>
        </p:nvSpPr>
        <p:spPr>
          <a:xfrm>
            <a:off x="6709000"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4" name="Google Shape;1334;p85"/>
          <p:cNvSpPr/>
          <p:nvPr/>
        </p:nvSpPr>
        <p:spPr>
          <a:xfrm>
            <a:off x="7582725" y="621425"/>
            <a:ext cx="244200" cy="244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5" name="Google Shape;1335;p85"/>
          <p:cNvSpPr/>
          <p:nvPr/>
        </p:nvSpPr>
        <p:spPr>
          <a:xfrm>
            <a:off x="8456450"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6" name="Google Shape;1336;p85"/>
          <p:cNvSpPr txBox="1"/>
          <p:nvPr/>
        </p:nvSpPr>
        <p:spPr>
          <a:xfrm>
            <a:off x="5699075"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Aug</a:t>
            </a:r>
            <a:endParaRPr sz="1100">
              <a:solidFill>
                <a:schemeClr val="dk2"/>
              </a:solidFill>
            </a:endParaRPr>
          </a:p>
        </p:txBody>
      </p:sp>
      <p:sp>
        <p:nvSpPr>
          <p:cNvPr id="1337" name="Google Shape;1337;p85"/>
          <p:cNvSpPr txBox="1"/>
          <p:nvPr/>
        </p:nvSpPr>
        <p:spPr>
          <a:xfrm>
            <a:off x="6572800"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Sep</a:t>
            </a:r>
            <a:endParaRPr sz="1100">
              <a:solidFill>
                <a:schemeClr val="dk2"/>
              </a:solidFill>
            </a:endParaRPr>
          </a:p>
        </p:txBody>
      </p:sp>
      <p:sp>
        <p:nvSpPr>
          <p:cNvPr id="1338" name="Google Shape;1338;p85"/>
          <p:cNvSpPr txBox="1"/>
          <p:nvPr/>
        </p:nvSpPr>
        <p:spPr>
          <a:xfrm>
            <a:off x="7446525"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Oct</a:t>
            </a:r>
            <a:endParaRPr sz="1100">
              <a:solidFill>
                <a:schemeClr val="dk2"/>
              </a:solidFill>
            </a:endParaRPr>
          </a:p>
        </p:txBody>
      </p:sp>
      <p:sp>
        <p:nvSpPr>
          <p:cNvPr id="1339" name="Google Shape;1339;p85"/>
          <p:cNvSpPr txBox="1"/>
          <p:nvPr/>
        </p:nvSpPr>
        <p:spPr>
          <a:xfrm>
            <a:off x="8320250"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Nov</a:t>
            </a:r>
            <a:endParaRPr sz="1100">
              <a:solidFill>
                <a:schemeClr val="dk2"/>
              </a:solidFill>
            </a:endParaRPr>
          </a:p>
        </p:txBody>
      </p:sp>
      <p:cxnSp>
        <p:nvCxnSpPr>
          <p:cNvPr id="1340" name="Google Shape;1340;p85"/>
          <p:cNvCxnSpPr>
            <a:stCxn id="1332" idx="6"/>
            <a:endCxn id="1333" idx="2"/>
          </p:cNvCxnSpPr>
          <p:nvPr/>
        </p:nvCxnSpPr>
        <p:spPr>
          <a:xfrm>
            <a:off x="6079475" y="7435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1341" name="Google Shape;1341;p85"/>
          <p:cNvCxnSpPr>
            <a:stCxn id="1333" idx="6"/>
            <a:endCxn id="1334" idx="2"/>
          </p:cNvCxnSpPr>
          <p:nvPr/>
        </p:nvCxnSpPr>
        <p:spPr>
          <a:xfrm>
            <a:off x="6953200" y="7435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1342" name="Google Shape;1342;p85"/>
          <p:cNvCxnSpPr>
            <a:stCxn id="1334" idx="6"/>
            <a:endCxn id="1335" idx="2"/>
          </p:cNvCxnSpPr>
          <p:nvPr/>
        </p:nvCxnSpPr>
        <p:spPr>
          <a:xfrm>
            <a:off x="7826925" y="743525"/>
            <a:ext cx="629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CDF99"/>
        </a:solidFill>
      </p:bgPr>
    </p:bg>
    <p:spTree>
      <p:nvGrpSpPr>
        <p:cNvPr id="1346" name="Shape 1346"/>
        <p:cNvGrpSpPr/>
        <p:nvPr/>
      </p:nvGrpSpPr>
      <p:grpSpPr>
        <a:xfrm>
          <a:off x="0" y="0"/>
          <a:ext cx="0" cy="0"/>
          <a:chOff x="0" y="0"/>
          <a:chExt cx="0" cy="0"/>
        </a:xfrm>
      </p:grpSpPr>
      <p:sp>
        <p:nvSpPr>
          <p:cNvPr id="1347" name="Google Shape;1347;p86"/>
          <p:cNvSpPr txBox="1"/>
          <p:nvPr>
            <p:ph type="title"/>
          </p:nvPr>
        </p:nvSpPr>
        <p:spPr>
          <a:xfrm>
            <a:off x="311700" y="445025"/>
            <a:ext cx="174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November </a:t>
            </a:r>
            <a:endParaRPr/>
          </a:p>
        </p:txBody>
      </p:sp>
      <p:sp>
        <p:nvSpPr>
          <p:cNvPr id="1348" name="Google Shape;1348;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Documentation </a:t>
            </a:r>
            <a:endParaRPr/>
          </a:p>
          <a:p>
            <a:pPr indent="-317500" lvl="1" marL="914400" rtl="0" algn="l">
              <a:spcBef>
                <a:spcPts val="0"/>
              </a:spcBef>
              <a:spcAft>
                <a:spcPts val="0"/>
              </a:spcAft>
              <a:buSzPts val="1400"/>
              <a:buChar char="○"/>
            </a:pPr>
            <a:r>
              <a:rPr lang="en"/>
              <a:t>SRD: Consolidated research + considered requirements</a:t>
            </a:r>
            <a:endParaRPr/>
          </a:p>
          <a:p>
            <a:pPr indent="-317500" lvl="1" marL="914400" rtl="0" algn="l">
              <a:spcBef>
                <a:spcPts val="0"/>
              </a:spcBef>
              <a:spcAft>
                <a:spcPts val="0"/>
              </a:spcAft>
              <a:buSzPts val="1400"/>
              <a:buChar char="○"/>
            </a:pPr>
            <a:r>
              <a:rPr lang="en"/>
              <a:t>Presentation: Simplified + made research presentable for general audience</a:t>
            </a:r>
            <a:endParaRPr/>
          </a:p>
          <a:p>
            <a:pPr indent="-342900" lvl="0" marL="457200" rtl="0" algn="l">
              <a:spcBef>
                <a:spcPts val="0"/>
              </a:spcBef>
              <a:spcAft>
                <a:spcPts val="0"/>
              </a:spcAft>
              <a:buSzPts val="1800"/>
              <a:buChar char="●"/>
            </a:pPr>
            <a:r>
              <a:rPr lang="en"/>
              <a:t>Raspberry Pi Test bed </a:t>
            </a:r>
            <a:endParaRPr/>
          </a:p>
          <a:p>
            <a:pPr indent="-317500" lvl="1" marL="914400" rtl="0" algn="l">
              <a:spcBef>
                <a:spcPts val="0"/>
              </a:spcBef>
              <a:spcAft>
                <a:spcPts val="0"/>
              </a:spcAft>
              <a:buSzPts val="1400"/>
              <a:buChar char="○"/>
            </a:pPr>
            <a:r>
              <a:rPr lang="en"/>
              <a:t>Four Raspberry Pis</a:t>
            </a:r>
            <a:endParaRPr/>
          </a:p>
          <a:p>
            <a:pPr indent="-317500" lvl="1" marL="914400" rtl="0" algn="l">
              <a:spcBef>
                <a:spcPts val="0"/>
              </a:spcBef>
              <a:spcAft>
                <a:spcPts val="0"/>
              </a:spcAft>
              <a:buSzPts val="1400"/>
              <a:buChar char="○"/>
            </a:pPr>
            <a:r>
              <a:rPr lang="en"/>
              <a:t>Two serve as Earth nodes </a:t>
            </a:r>
            <a:endParaRPr/>
          </a:p>
          <a:p>
            <a:pPr indent="-317500" lvl="1" marL="914400" rtl="0" algn="l">
              <a:spcBef>
                <a:spcPts val="0"/>
              </a:spcBef>
              <a:spcAft>
                <a:spcPts val="0"/>
              </a:spcAft>
              <a:buSzPts val="1400"/>
              <a:buChar char="○"/>
            </a:pPr>
            <a:r>
              <a:rPr lang="en"/>
              <a:t>Two serve as Mars nodes </a:t>
            </a:r>
            <a:endParaRPr/>
          </a:p>
          <a:p>
            <a:pPr indent="-317500" lvl="1" marL="914400" rtl="0" algn="l">
              <a:spcBef>
                <a:spcPts val="0"/>
              </a:spcBef>
              <a:spcAft>
                <a:spcPts val="0"/>
              </a:spcAft>
              <a:buSzPts val="1400"/>
              <a:buChar char="○"/>
            </a:pPr>
            <a:r>
              <a:rPr lang="en"/>
              <a:t>Discrete DNS systems per planet</a:t>
            </a:r>
            <a:endParaRPr/>
          </a:p>
          <a:p>
            <a:pPr indent="-317500" lvl="1" marL="914400" rtl="0" algn="l">
              <a:spcBef>
                <a:spcPts val="0"/>
              </a:spcBef>
              <a:spcAft>
                <a:spcPts val="0"/>
              </a:spcAft>
              <a:buSzPts val="1400"/>
              <a:buChar char="○"/>
            </a:pPr>
            <a:r>
              <a:rPr lang="en"/>
              <a:t>One Pi serves as a regular mail server on the planet. Other serves as gateway</a:t>
            </a:r>
            <a:endParaRPr/>
          </a:p>
          <a:p>
            <a:pPr indent="0" lvl="0" marL="0" rtl="0" algn="l">
              <a:spcBef>
                <a:spcPts val="1200"/>
              </a:spcBef>
              <a:spcAft>
                <a:spcPts val="1200"/>
              </a:spcAft>
              <a:buNone/>
            </a:pPr>
            <a:r>
              <a:t/>
            </a:r>
            <a:endParaRPr/>
          </a:p>
        </p:txBody>
      </p:sp>
      <p:sp>
        <p:nvSpPr>
          <p:cNvPr id="1349" name="Google Shape;1349;p86"/>
          <p:cNvSpPr/>
          <p:nvPr/>
        </p:nvSpPr>
        <p:spPr>
          <a:xfrm>
            <a:off x="5835275"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0" name="Google Shape;1350;p86"/>
          <p:cNvSpPr/>
          <p:nvPr/>
        </p:nvSpPr>
        <p:spPr>
          <a:xfrm>
            <a:off x="6709000"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1" name="Google Shape;1351;p86"/>
          <p:cNvSpPr/>
          <p:nvPr/>
        </p:nvSpPr>
        <p:spPr>
          <a:xfrm>
            <a:off x="7582725" y="621425"/>
            <a:ext cx="244200" cy="24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2" name="Google Shape;1352;p86"/>
          <p:cNvSpPr/>
          <p:nvPr/>
        </p:nvSpPr>
        <p:spPr>
          <a:xfrm>
            <a:off x="8456450" y="621425"/>
            <a:ext cx="244200" cy="2442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3" name="Google Shape;1353;p86"/>
          <p:cNvSpPr txBox="1"/>
          <p:nvPr/>
        </p:nvSpPr>
        <p:spPr>
          <a:xfrm>
            <a:off x="5699075"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Aug</a:t>
            </a:r>
            <a:endParaRPr sz="1100">
              <a:solidFill>
                <a:schemeClr val="dk2"/>
              </a:solidFill>
            </a:endParaRPr>
          </a:p>
        </p:txBody>
      </p:sp>
      <p:sp>
        <p:nvSpPr>
          <p:cNvPr id="1354" name="Google Shape;1354;p86"/>
          <p:cNvSpPr txBox="1"/>
          <p:nvPr/>
        </p:nvSpPr>
        <p:spPr>
          <a:xfrm>
            <a:off x="6572800"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Sep</a:t>
            </a:r>
            <a:endParaRPr sz="1100">
              <a:solidFill>
                <a:schemeClr val="dk2"/>
              </a:solidFill>
            </a:endParaRPr>
          </a:p>
        </p:txBody>
      </p:sp>
      <p:sp>
        <p:nvSpPr>
          <p:cNvPr id="1355" name="Google Shape;1355;p86"/>
          <p:cNvSpPr txBox="1"/>
          <p:nvPr/>
        </p:nvSpPr>
        <p:spPr>
          <a:xfrm>
            <a:off x="7446525"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Oct</a:t>
            </a:r>
            <a:endParaRPr sz="1100">
              <a:solidFill>
                <a:schemeClr val="dk2"/>
              </a:solidFill>
            </a:endParaRPr>
          </a:p>
        </p:txBody>
      </p:sp>
      <p:sp>
        <p:nvSpPr>
          <p:cNvPr id="1356" name="Google Shape;1356;p86"/>
          <p:cNvSpPr txBox="1"/>
          <p:nvPr/>
        </p:nvSpPr>
        <p:spPr>
          <a:xfrm>
            <a:off x="8320250" y="336175"/>
            <a:ext cx="516600" cy="24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dk2"/>
                </a:solidFill>
              </a:rPr>
              <a:t>Nov</a:t>
            </a:r>
            <a:endParaRPr sz="1100">
              <a:solidFill>
                <a:schemeClr val="dk2"/>
              </a:solidFill>
            </a:endParaRPr>
          </a:p>
        </p:txBody>
      </p:sp>
      <p:cxnSp>
        <p:nvCxnSpPr>
          <p:cNvPr id="1357" name="Google Shape;1357;p86"/>
          <p:cNvCxnSpPr>
            <a:stCxn id="1349" idx="6"/>
            <a:endCxn id="1350" idx="2"/>
          </p:cNvCxnSpPr>
          <p:nvPr/>
        </p:nvCxnSpPr>
        <p:spPr>
          <a:xfrm>
            <a:off x="6079475" y="7435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1358" name="Google Shape;1358;p86"/>
          <p:cNvCxnSpPr>
            <a:stCxn id="1350" idx="6"/>
            <a:endCxn id="1351" idx="2"/>
          </p:cNvCxnSpPr>
          <p:nvPr/>
        </p:nvCxnSpPr>
        <p:spPr>
          <a:xfrm>
            <a:off x="6953200" y="743525"/>
            <a:ext cx="629400" cy="0"/>
          </a:xfrm>
          <a:prstGeom prst="straightConnector1">
            <a:avLst/>
          </a:prstGeom>
          <a:noFill/>
          <a:ln cap="flat" cmpd="sng" w="9525">
            <a:solidFill>
              <a:schemeClr val="dk2"/>
            </a:solidFill>
            <a:prstDash val="solid"/>
            <a:round/>
            <a:headEnd len="med" w="med" type="none"/>
            <a:tailEnd len="med" w="med" type="none"/>
          </a:ln>
        </p:spPr>
      </p:cxnSp>
      <p:cxnSp>
        <p:nvCxnSpPr>
          <p:cNvPr id="1359" name="Google Shape;1359;p86"/>
          <p:cNvCxnSpPr>
            <a:stCxn id="1351" idx="6"/>
            <a:endCxn id="1352" idx="2"/>
          </p:cNvCxnSpPr>
          <p:nvPr/>
        </p:nvCxnSpPr>
        <p:spPr>
          <a:xfrm>
            <a:off x="7826925" y="743525"/>
            <a:ext cx="629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87"/>
          <p:cNvSpPr txBox="1"/>
          <p:nvPr>
            <p:ph type="title"/>
          </p:nvPr>
        </p:nvSpPr>
        <p:spPr>
          <a:xfrm>
            <a:off x="2366100" y="433800"/>
            <a:ext cx="4411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Current Work </a:t>
            </a:r>
            <a:endParaRPr/>
          </a:p>
        </p:txBody>
      </p:sp>
      <p:sp>
        <p:nvSpPr>
          <p:cNvPr id="1365" name="Google Shape;1365;p87"/>
          <p:cNvSpPr txBox="1"/>
          <p:nvPr/>
        </p:nvSpPr>
        <p:spPr>
          <a:xfrm>
            <a:off x="505650" y="3221338"/>
            <a:ext cx="1515900" cy="1043100"/>
          </a:xfrm>
          <a:prstGeom prst="rect">
            <a:avLst/>
          </a:prstGeom>
          <a:solidFill>
            <a:srgbClr val="F2E9E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28273D"/>
                </a:solidFill>
                <a:latin typeface="Comfortaa"/>
                <a:ea typeface="Comfortaa"/>
                <a:cs typeface="Comfortaa"/>
                <a:sym typeface="Comfortaa"/>
              </a:rPr>
              <a:t>Start of the project </a:t>
            </a:r>
            <a:endParaRPr sz="1000">
              <a:solidFill>
                <a:srgbClr val="28273D"/>
              </a:solidFill>
              <a:latin typeface="Comfortaa"/>
              <a:ea typeface="Comfortaa"/>
              <a:cs typeface="Comfortaa"/>
              <a:sym typeface="Comfortaa"/>
            </a:endParaRPr>
          </a:p>
          <a:p>
            <a:pPr indent="0" lvl="0" marL="0" rtl="0" algn="l">
              <a:lnSpc>
                <a:spcPct val="115000"/>
              </a:lnSpc>
              <a:spcBef>
                <a:spcPts val="1200"/>
              </a:spcBef>
              <a:spcAft>
                <a:spcPts val="1200"/>
              </a:spcAft>
              <a:buNone/>
            </a:pPr>
            <a:r>
              <a:rPr lang="en" sz="1000">
                <a:solidFill>
                  <a:srgbClr val="28273D"/>
                </a:solidFill>
                <a:latin typeface="Comfortaa"/>
                <a:ea typeface="Comfortaa"/>
                <a:cs typeface="Comfortaa"/>
                <a:sym typeface="Comfortaa"/>
              </a:rPr>
              <a:t>Research emails </a:t>
            </a:r>
            <a:endParaRPr sz="1000">
              <a:solidFill>
                <a:srgbClr val="28273D"/>
              </a:solidFill>
              <a:latin typeface="Comfortaa"/>
              <a:ea typeface="Comfortaa"/>
              <a:cs typeface="Comfortaa"/>
              <a:sym typeface="Comfortaa"/>
            </a:endParaRPr>
          </a:p>
        </p:txBody>
      </p:sp>
      <p:sp>
        <p:nvSpPr>
          <p:cNvPr id="1366" name="Google Shape;1366;p87"/>
          <p:cNvSpPr/>
          <p:nvPr/>
        </p:nvSpPr>
        <p:spPr>
          <a:xfrm>
            <a:off x="680700" y="1933713"/>
            <a:ext cx="1165800" cy="11658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900">
                <a:solidFill>
                  <a:srgbClr val="28273D"/>
                </a:solidFill>
              </a:rPr>
              <a:t>  </a:t>
            </a:r>
            <a:endParaRPr b="1" sz="900">
              <a:solidFill>
                <a:srgbClr val="28273D"/>
              </a:solidFill>
            </a:endParaRPr>
          </a:p>
          <a:p>
            <a:pPr indent="0" lvl="0" marL="0" rtl="0" algn="l">
              <a:spcBef>
                <a:spcPts val="0"/>
              </a:spcBef>
              <a:spcAft>
                <a:spcPts val="0"/>
              </a:spcAft>
              <a:buClr>
                <a:schemeClr val="dk1"/>
              </a:buClr>
              <a:buSzPts val="1100"/>
              <a:buFont typeface="Arial"/>
              <a:buNone/>
            </a:pPr>
            <a:r>
              <a:rPr b="1" lang="en" sz="900">
                <a:solidFill>
                  <a:srgbClr val="28273D"/>
                </a:solidFill>
              </a:rPr>
              <a:t>   </a:t>
            </a:r>
            <a:r>
              <a:rPr lang="en">
                <a:solidFill>
                  <a:srgbClr val="28273D"/>
                </a:solidFill>
                <a:latin typeface="Comfortaa"/>
                <a:ea typeface="Comfortaa"/>
                <a:cs typeface="Comfortaa"/>
                <a:sym typeface="Comfortaa"/>
              </a:rPr>
              <a:t>Aug</a:t>
            </a:r>
            <a:endParaRPr>
              <a:solidFill>
                <a:srgbClr val="28273D"/>
              </a:solidFill>
              <a:latin typeface="Comfortaa"/>
              <a:ea typeface="Comfortaa"/>
              <a:cs typeface="Comfortaa"/>
              <a:sym typeface="Comfortaa"/>
            </a:endParaRPr>
          </a:p>
          <a:p>
            <a:pPr indent="0" lvl="0" marL="0" rtl="0" algn="ctr">
              <a:spcBef>
                <a:spcPts val="0"/>
              </a:spcBef>
              <a:spcAft>
                <a:spcPts val="0"/>
              </a:spcAft>
              <a:buNone/>
            </a:pPr>
            <a:r>
              <a:t/>
            </a:r>
            <a:endParaRPr b="1">
              <a:solidFill>
                <a:srgbClr val="28273D"/>
              </a:solidFill>
              <a:latin typeface="Comfortaa"/>
              <a:ea typeface="Comfortaa"/>
              <a:cs typeface="Comfortaa"/>
              <a:sym typeface="Comfortaa"/>
            </a:endParaRPr>
          </a:p>
        </p:txBody>
      </p:sp>
      <p:sp>
        <p:nvSpPr>
          <p:cNvPr id="1367" name="Google Shape;1367;p87"/>
          <p:cNvSpPr/>
          <p:nvPr/>
        </p:nvSpPr>
        <p:spPr>
          <a:xfrm>
            <a:off x="2886300" y="1933713"/>
            <a:ext cx="1165800" cy="11658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8273D"/>
                </a:solidFill>
                <a:latin typeface="Comfortaa"/>
                <a:ea typeface="Comfortaa"/>
                <a:cs typeface="Comfortaa"/>
                <a:sym typeface="Comfortaa"/>
              </a:rPr>
              <a:t>  Sep</a:t>
            </a:r>
            <a:endParaRPr>
              <a:solidFill>
                <a:srgbClr val="28273D"/>
              </a:solidFill>
              <a:latin typeface="Comfortaa"/>
              <a:ea typeface="Comfortaa"/>
              <a:cs typeface="Comfortaa"/>
              <a:sym typeface="Comfortaa"/>
            </a:endParaRPr>
          </a:p>
        </p:txBody>
      </p:sp>
      <p:sp>
        <p:nvSpPr>
          <p:cNvPr id="1368" name="Google Shape;1368;p87"/>
          <p:cNvSpPr/>
          <p:nvPr/>
        </p:nvSpPr>
        <p:spPr>
          <a:xfrm>
            <a:off x="5091900" y="1933713"/>
            <a:ext cx="1165800" cy="11658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latin typeface="Comfortaa"/>
                <a:ea typeface="Comfortaa"/>
                <a:cs typeface="Comfortaa"/>
                <a:sym typeface="Comfortaa"/>
              </a:rPr>
              <a:t>Oct</a:t>
            </a:r>
            <a:endParaRPr>
              <a:solidFill>
                <a:srgbClr val="28273D"/>
              </a:solidFill>
              <a:latin typeface="Comfortaa"/>
              <a:ea typeface="Comfortaa"/>
              <a:cs typeface="Comfortaa"/>
              <a:sym typeface="Comfortaa"/>
            </a:endParaRPr>
          </a:p>
        </p:txBody>
      </p:sp>
      <p:sp>
        <p:nvSpPr>
          <p:cNvPr id="1369" name="Google Shape;1369;p87"/>
          <p:cNvSpPr/>
          <p:nvPr/>
        </p:nvSpPr>
        <p:spPr>
          <a:xfrm>
            <a:off x="7297500" y="1933713"/>
            <a:ext cx="1165800" cy="11658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latin typeface="Comfortaa"/>
                <a:ea typeface="Comfortaa"/>
                <a:cs typeface="Comfortaa"/>
                <a:sym typeface="Comfortaa"/>
              </a:rPr>
              <a:t>Nov</a:t>
            </a:r>
            <a:endParaRPr>
              <a:solidFill>
                <a:srgbClr val="28273D"/>
              </a:solidFill>
              <a:latin typeface="Comfortaa"/>
              <a:ea typeface="Comfortaa"/>
              <a:cs typeface="Comfortaa"/>
              <a:sym typeface="Comfortaa"/>
            </a:endParaRPr>
          </a:p>
        </p:txBody>
      </p:sp>
      <p:cxnSp>
        <p:nvCxnSpPr>
          <p:cNvPr id="1370" name="Google Shape;1370;p87"/>
          <p:cNvCxnSpPr>
            <a:stCxn id="1366" idx="6"/>
            <a:endCxn id="1367" idx="2"/>
          </p:cNvCxnSpPr>
          <p:nvPr/>
        </p:nvCxnSpPr>
        <p:spPr>
          <a:xfrm>
            <a:off x="1846500" y="2516613"/>
            <a:ext cx="1039800" cy="0"/>
          </a:xfrm>
          <a:prstGeom prst="straightConnector1">
            <a:avLst/>
          </a:prstGeom>
          <a:noFill/>
          <a:ln cap="flat" cmpd="sng" w="9525">
            <a:solidFill>
              <a:srgbClr val="575279"/>
            </a:solidFill>
            <a:prstDash val="solid"/>
            <a:round/>
            <a:headEnd len="med" w="med" type="none"/>
            <a:tailEnd len="med" w="med" type="none"/>
          </a:ln>
        </p:spPr>
      </p:cxnSp>
      <p:cxnSp>
        <p:nvCxnSpPr>
          <p:cNvPr id="1371" name="Google Shape;1371;p87"/>
          <p:cNvCxnSpPr>
            <a:stCxn id="1367" idx="6"/>
            <a:endCxn id="1368" idx="2"/>
          </p:cNvCxnSpPr>
          <p:nvPr/>
        </p:nvCxnSpPr>
        <p:spPr>
          <a:xfrm>
            <a:off x="4052100" y="2516613"/>
            <a:ext cx="1039800" cy="0"/>
          </a:xfrm>
          <a:prstGeom prst="straightConnector1">
            <a:avLst/>
          </a:prstGeom>
          <a:noFill/>
          <a:ln cap="flat" cmpd="sng" w="9525">
            <a:solidFill>
              <a:srgbClr val="575279"/>
            </a:solidFill>
            <a:prstDash val="solid"/>
            <a:round/>
            <a:headEnd len="med" w="med" type="none"/>
            <a:tailEnd len="med" w="med" type="none"/>
          </a:ln>
        </p:spPr>
      </p:cxnSp>
      <p:cxnSp>
        <p:nvCxnSpPr>
          <p:cNvPr id="1372" name="Google Shape;1372;p87"/>
          <p:cNvCxnSpPr>
            <a:stCxn id="1368" idx="6"/>
            <a:endCxn id="1369" idx="2"/>
          </p:cNvCxnSpPr>
          <p:nvPr/>
        </p:nvCxnSpPr>
        <p:spPr>
          <a:xfrm>
            <a:off x="6257700" y="2516613"/>
            <a:ext cx="1039800" cy="0"/>
          </a:xfrm>
          <a:prstGeom prst="straightConnector1">
            <a:avLst/>
          </a:prstGeom>
          <a:noFill/>
          <a:ln cap="flat" cmpd="sng" w="9525">
            <a:solidFill>
              <a:srgbClr val="575279"/>
            </a:solidFill>
            <a:prstDash val="solid"/>
            <a:round/>
            <a:headEnd len="med" w="med" type="none"/>
            <a:tailEnd len="med" w="med" type="none"/>
          </a:ln>
        </p:spPr>
      </p:cxnSp>
      <p:sp>
        <p:nvSpPr>
          <p:cNvPr id="1373" name="Google Shape;1373;p87"/>
          <p:cNvSpPr txBox="1"/>
          <p:nvPr/>
        </p:nvSpPr>
        <p:spPr>
          <a:xfrm>
            <a:off x="2711250" y="3221350"/>
            <a:ext cx="1623600" cy="1043100"/>
          </a:xfrm>
          <a:prstGeom prst="rect">
            <a:avLst/>
          </a:prstGeom>
          <a:solidFill>
            <a:srgbClr val="F2E9E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28273D"/>
                </a:solidFill>
                <a:latin typeface="Comfortaa"/>
                <a:ea typeface="Comfortaa"/>
                <a:cs typeface="Comfortaa"/>
                <a:sym typeface="Comfortaa"/>
              </a:rPr>
              <a:t>Research emails and general internet</a:t>
            </a:r>
            <a:endParaRPr sz="1000">
              <a:solidFill>
                <a:srgbClr val="28273D"/>
              </a:solidFill>
              <a:latin typeface="Comfortaa"/>
              <a:ea typeface="Comfortaa"/>
              <a:cs typeface="Comfortaa"/>
              <a:sym typeface="Comfortaa"/>
            </a:endParaRPr>
          </a:p>
          <a:p>
            <a:pPr indent="0" lvl="0" marL="0" rtl="0" algn="l">
              <a:lnSpc>
                <a:spcPct val="115000"/>
              </a:lnSpc>
              <a:spcBef>
                <a:spcPts val="1200"/>
              </a:spcBef>
              <a:spcAft>
                <a:spcPts val="1200"/>
              </a:spcAft>
              <a:buNone/>
            </a:pPr>
            <a:r>
              <a:rPr lang="en" sz="1000">
                <a:solidFill>
                  <a:srgbClr val="28273D"/>
                </a:solidFill>
                <a:latin typeface="Comfortaa"/>
                <a:ea typeface="Comfortaa"/>
                <a:cs typeface="Comfortaa"/>
                <a:sym typeface="Comfortaa"/>
              </a:rPr>
              <a:t>Explore DTN</a:t>
            </a:r>
            <a:endParaRPr sz="1000">
              <a:solidFill>
                <a:srgbClr val="28273D"/>
              </a:solidFill>
              <a:latin typeface="Comfortaa"/>
              <a:ea typeface="Comfortaa"/>
              <a:cs typeface="Comfortaa"/>
              <a:sym typeface="Comfortaa"/>
            </a:endParaRPr>
          </a:p>
        </p:txBody>
      </p:sp>
      <p:sp>
        <p:nvSpPr>
          <p:cNvPr id="1374" name="Google Shape;1374;p87"/>
          <p:cNvSpPr txBox="1"/>
          <p:nvPr/>
        </p:nvSpPr>
        <p:spPr>
          <a:xfrm>
            <a:off x="4916850" y="3221338"/>
            <a:ext cx="1515900" cy="1043100"/>
          </a:xfrm>
          <a:prstGeom prst="rect">
            <a:avLst/>
          </a:prstGeom>
          <a:solidFill>
            <a:srgbClr val="F2E9E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28273D"/>
                </a:solidFill>
                <a:latin typeface="Comfortaa"/>
                <a:ea typeface="Comfortaa"/>
                <a:cs typeface="Comfortaa"/>
                <a:sym typeface="Comfortaa"/>
              </a:rPr>
              <a:t>Virtual Machines (VM)</a:t>
            </a:r>
            <a:endParaRPr sz="1000">
              <a:solidFill>
                <a:srgbClr val="28273D"/>
              </a:solidFill>
              <a:latin typeface="Comfortaa"/>
              <a:ea typeface="Comfortaa"/>
              <a:cs typeface="Comfortaa"/>
              <a:sym typeface="Comfortaa"/>
            </a:endParaRPr>
          </a:p>
          <a:p>
            <a:pPr indent="0" lvl="0" marL="0" rtl="0" algn="l">
              <a:lnSpc>
                <a:spcPct val="115000"/>
              </a:lnSpc>
              <a:spcBef>
                <a:spcPts val="1200"/>
              </a:spcBef>
              <a:spcAft>
                <a:spcPts val="1200"/>
              </a:spcAft>
              <a:buNone/>
            </a:pPr>
            <a:r>
              <a:rPr lang="en" sz="1000">
                <a:solidFill>
                  <a:srgbClr val="28273D"/>
                </a:solidFill>
                <a:latin typeface="Comfortaa"/>
                <a:ea typeface="Comfortaa"/>
                <a:cs typeface="Comfortaa"/>
                <a:sym typeface="Comfortaa"/>
              </a:rPr>
              <a:t>Drafts (Marc</a:t>
            </a:r>
            <a:r>
              <a:rPr baseline="30000" lang="en" sz="1000">
                <a:solidFill>
                  <a:srgbClr val="28273D"/>
                </a:solidFill>
                <a:latin typeface="Comfortaa"/>
                <a:ea typeface="Comfortaa"/>
                <a:cs typeface="Comfortaa"/>
                <a:sym typeface="Comfortaa"/>
              </a:rPr>
              <a:t>1</a:t>
            </a:r>
            <a:r>
              <a:rPr lang="en" sz="1000">
                <a:solidFill>
                  <a:srgbClr val="28273D"/>
                </a:solidFill>
                <a:latin typeface="Comfortaa"/>
                <a:ea typeface="Comfortaa"/>
                <a:cs typeface="Comfortaa"/>
                <a:sym typeface="Comfortaa"/>
              </a:rPr>
              <a:t>, Scott</a:t>
            </a:r>
            <a:r>
              <a:rPr baseline="30000" lang="en" sz="1000">
                <a:solidFill>
                  <a:srgbClr val="28273D"/>
                </a:solidFill>
                <a:latin typeface="Comfortaa"/>
                <a:ea typeface="Comfortaa"/>
                <a:cs typeface="Comfortaa"/>
                <a:sym typeface="Comfortaa"/>
              </a:rPr>
              <a:t>2</a:t>
            </a:r>
            <a:r>
              <a:rPr lang="en" sz="1000">
                <a:solidFill>
                  <a:srgbClr val="28273D"/>
                </a:solidFill>
                <a:latin typeface="Comfortaa"/>
                <a:ea typeface="Comfortaa"/>
                <a:cs typeface="Comfortaa"/>
                <a:sym typeface="Comfortaa"/>
              </a:rPr>
              <a:t>)</a:t>
            </a:r>
            <a:endParaRPr sz="1000">
              <a:solidFill>
                <a:srgbClr val="28273D"/>
              </a:solidFill>
              <a:latin typeface="Comfortaa"/>
              <a:ea typeface="Comfortaa"/>
              <a:cs typeface="Comfortaa"/>
              <a:sym typeface="Comfortaa"/>
            </a:endParaRPr>
          </a:p>
        </p:txBody>
      </p:sp>
      <p:sp>
        <p:nvSpPr>
          <p:cNvPr id="1375" name="Google Shape;1375;p87"/>
          <p:cNvSpPr txBox="1"/>
          <p:nvPr/>
        </p:nvSpPr>
        <p:spPr>
          <a:xfrm>
            <a:off x="7122450" y="3221338"/>
            <a:ext cx="1515900" cy="1043100"/>
          </a:xfrm>
          <a:prstGeom prst="rect">
            <a:avLst/>
          </a:prstGeom>
          <a:solidFill>
            <a:srgbClr val="F2E9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28273D"/>
                </a:solidFill>
                <a:latin typeface="Comfortaa"/>
                <a:ea typeface="Comfortaa"/>
                <a:cs typeface="Comfortaa"/>
                <a:sym typeface="Comfortaa"/>
              </a:rPr>
              <a:t>D</a:t>
            </a:r>
            <a:r>
              <a:rPr lang="en" sz="1000">
                <a:solidFill>
                  <a:srgbClr val="28273D"/>
                </a:solidFill>
                <a:latin typeface="Comfortaa"/>
                <a:ea typeface="Comfortaa"/>
                <a:cs typeface="Comfortaa"/>
                <a:sym typeface="Comfortaa"/>
              </a:rPr>
              <a:t>ocumentation</a:t>
            </a:r>
            <a:endParaRPr sz="1000">
              <a:solidFill>
                <a:srgbClr val="28273D"/>
              </a:solidFill>
              <a:latin typeface="Comfortaa"/>
              <a:ea typeface="Comfortaa"/>
              <a:cs typeface="Comfortaa"/>
              <a:sym typeface="Comfortaa"/>
            </a:endParaRPr>
          </a:p>
          <a:p>
            <a:pPr indent="0" lvl="0" marL="0" rtl="0" algn="l">
              <a:spcBef>
                <a:spcPts val="0"/>
              </a:spcBef>
              <a:spcAft>
                <a:spcPts val="0"/>
              </a:spcAft>
              <a:buNone/>
            </a:pPr>
            <a:r>
              <a:t/>
            </a:r>
            <a:endParaRPr sz="1000">
              <a:solidFill>
                <a:srgbClr val="28273D"/>
              </a:solidFill>
              <a:latin typeface="Comfortaa"/>
              <a:ea typeface="Comfortaa"/>
              <a:cs typeface="Comfortaa"/>
              <a:sym typeface="Comfortaa"/>
            </a:endParaRPr>
          </a:p>
          <a:p>
            <a:pPr indent="0" lvl="0" marL="0" rtl="0" algn="l">
              <a:spcBef>
                <a:spcPts val="0"/>
              </a:spcBef>
              <a:spcAft>
                <a:spcPts val="0"/>
              </a:spcAft>
              <a:buNone/>
            </a:pPr>
            <a:r>
              <a:rPr lang="en" sz="1000">
                <a:solidFill>
                  <a:srgbClr val="28273D"/>
                </a:solidFill>
                <a:latin typeface="Comfortaa"/>
                <a:ea typeface="Comfortaa"/>
                <a:cs typeface="Comfortaa"/>
                <a:sym typeface="Comfortaa"/>
              </a:rPr>
              <a:t>Pi test Bed </a:t>
            </a:r>
            <a:endParaRPr sz="1000">
              <a:solidFill>
                <a:srgbClr val="28273D"/>
              </a:solidFill>
              <a:latin typeface="Comfortaa"/>
              <a:ea typeface="Comfortaa"/>
              <a:cs typeface="Comfortaa"/>
              <a:sym typeface="Comfortaa"/>
            </a:endParaRPr>
          </a:p>
        </p:txBody>
      </p:sp>
      <p:sp>
        <p:nvSpPr>
          <p:cNvPr id="1376" name="Google Shape;1376;p87"/>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Antonio Ortega</a:t>
            </a:r>
            <a:endParaRPr sz="900">
              <a:solidFill>
                <a:schemeClr val="dk1"/>
              </a:solidFill>
              <a:latin typeface="Comfortaa"/>
              <a:ea typeface="Comfortaa"/>
              <a:cs typeface="Comfortaa"/>
              <a:sym typeface="Comfortaa"/>
            </a:endParaRPr>
          </a:p>
        </p:txBody>
      </p:sp>
      <p:sp>
        <p:nvSpPr>
          <p:cNvPr id="1377" name="Google Shape;1377;p87"/>
          <p:cNvSpPr txBox="1"/>
          <p:nvPr/>
        </p:nvSpPr>
        <p:spPr>
          <a:xfrm>
            <a:off x="108000" y="4774800"/>
            <a:ext cx="4809000" cy="368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700">
                <a:solidFill>
                  <a:srgbClr val="575279"/>
                </a:solidFill>
                <a:latin typeface="Comfortaa"/>
                <a:ea typeface="Comfortaa"/>
                <a:cs typeface="Comfortaa"/>
                <a:sym typeface="Comfortaa"/>
              </a:rPr>
              <a:t>[1] https://datatracker.ietf.org/doc/draft-many-deepspace-dns-isolated-networks/</a:t>
            </a:r>
            <a:endParaRPr sz="700">
              <a:solidFill>
                <a:srgbClr val="575279"/>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sz="700">
                <a:solidFill>
                  <a:srgbClr val="575279"/>
                </a:solidFill>
                <a:latin typeface="Comfortaa"/>
                <a:ea typeface="Comfortaa"/>
                <a:cs typeface="Comfortaa"/>
                <a:sym typeface="Comfortaa"/>
              </a:rPr>
              <a:t>[2] https://datatracker.ietf.org/doc/draft-johnson-dtn-interplanetary-dns/</a:t>
            </a:r>
            <a:endParaRPr sz="700">
              <a:solidFill>
                <a:srgbClr val="575279"/>
              </a:solidFill>
              <a:latin typeface="Comfortaa"/>
              <a:ea typeface="Comfortaa"/>
              <a:cs typeface="Comfortaa"/>
              <a:sym typeface="Comforta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381" name="Shape 1381"/>
        <p:cNvGrpSpPr/>
        <p:nvPr/>
      </p:nvGrpSpPr>
      <p:grpSpPr>
        <a:xfrm>
          <a:off x="0" y="0"/>
          <a:ext cx="0" cy="0"/>
          <a:chOff x="0" y="0"/>
          <a:chExt cx="0" cy="0"/>
        </a:xfrm>
      </p:grpSpPr>
      <p:sp>
        <p:nvSpPr>
          <p:cNvPr id="1382" name="Google Shape;1382;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Montserrat"/>
                <a:ea typeface="Montserrat"/>
                <a:cs typeface="Montserrat"/>
                <a:sym typeface="Montserrat"/>
              </a:rPr>
              <a:t>Testbed</a:t>
            </a:r>
            <a:endParaRPr b="1">
              <a:latin typeface="Montserrat"/>
              <a:ea typeface="Montserrat"/>
              <a:cs typeface="Montserrat"/>
              <a:sym typeface="Montserrat"/>
            </a:endParaRPr>
          </a:p>
        </p:txBody>
      </p:sp>
      <p:sp>
        <p:nvSpPr>
          <p:cNvPr id="1383" name="Google Shape;1383;p88"/>
          <p:cNvSpPr/>
          <p:nvPr/>
        </p:nvSpPr>
        <p:spPr>
          <a:xfrm>
            <a:off x="561113" y="38488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MDA (Dovecot)</a:t>
            </a:r>
            <a:endParaRPr sz="1200">
              <a:solidFill>
                <a:srgbClr val="28273D"/>
              </a:solidFill>
            </a:endParaRPr>
          </a:p>
        </p:txBody>
      </p:sp>
      <p:sp>
        <p:nvSpPr>
          <p:cNvPr id="1384" name="Google Shape;1384;p88"/>
          <p:cNvSpPr/>
          <p:nvPr/>
        </p:nvSpPr>
        <p:spPr>
          <a:xfrm>
            <a:off x="561113" y="32335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MTA (Postfix)</a:t>
            </a:r>
            <a:endParaRPr sz="1200">
              <a:solidFill>
                <a:srgbClr val="28273D"/>
              </a:solidFill>
            </a:endParaRPr>
          </a:p>
        </p:txBody>
      </p:sp>
      <p:sp>
        <p:nvSpPr>
          <p:cNvPr id="1385" name="Google Shape;1385;p88"/>
          <p:cNvSpPr/>
          <p:nvPr/>
        </p:nvSpPr>
        <p:spPr>
          <a:xfrm>
            <a:off x="2798963" y="38488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BP impl. (ION)</a:t>
            </a:r>
            <a:endParaRPr sz="1200">
              <a:solidFill>
                <a:srgbClr val="28273D"/>
              </a:solidFill>
            </a:endParaRPr>
          </a:p>
        </p:txBody>
      </p:sp>
      <p:sp>
        <p:nvSpPr>
          <p:cNvPr id="1386" name="Google Shape;1386;p88"/>
          <p:cNvSpPr/>
          <p:nvPr/>
        </p:nvSpPr>
        <p:spPr>
          <a:xfrm>
            <a:off x="2798963" y="32335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MTA (Postfix)</a:t>
            </a:r>
            <a:endParaRPr sz="1200">
              <a:solidFill>
                <a:srgbClr val="28273D"/>
              </a:solidFill>
            </a:endParaRPr>
          </a:p>
        </p:txBody>
      </p:sp>
      <p:sp>
        <p:nvSpPr>
          <p:cNvPr id="1387" name="Google Shape;1387;p88"/>
          <p:cNvSpPr/>
          <p:nvPr/>
        </p:nvSpPr>
        <p:spPr>
          <a:xfrm>
            <a:off x="2798963" y="26182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Name server (BIND 9) </a:t>
            </a:r>
            <a:endParaRPr sz="1200">
              <a:solidFill>
                <a:srgbClr val="28273D"/>
              </a:solidFill>
            </a:endParaRPr>
          </a:p>
        </p:txBody>
      </p:sp>
      <p:sp>
        <p:nvSpPr>
          <p:cNvPr id="1388" name="Google Shape;1388;p88"/>
          <p:cNvSpPr/>
          <p:nvPr/>
        </p:nvSpPr>
        <p:spPr>
          <a:xfrm>
            <a:off x="4980613" y="38488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BP</a:t>
            </a:r>
            <a:r>
              <a:rPr lang="en" sz="1200">
                <a:solidFill>
                  <a:srgbClr val="28273D"/>
                </a:solidFill>
              </a:rPr>
              <a:t> impl. (ION)</a:t>
            </a:r>
            <a:endParaRPr sz="1200">
              <a:solidFill>
                <a:srgbClr val="28273D"/>
              </a:solidFill>
            </a:endParaRPr>
          </a:p>
        </p:txBody>
      </p:sp>
      <p:sp>
        <p:nvSpPr>
          <p:cNvPr id="1389" name="Google Shape;1389;p88"/>
          <p:cNvSpPr/>
          <p:nvPr/>
        </p:nvSpPr>
        <p:spPr>
          <a:xfrm>
            <a:off x="4980613" y="32335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MTA (Postfix)</a:t>
            </a:r>
            <a:endParaRPr sz="1200">
              <a:solidFill>
                <a:srgbClr val="28273D"/>
              </a:solidFill>
            </a:endParaRPr>
          </a:p>
        </p:txBody>
      </p:sp>
      <p:sp>
        <p:nvSpPr>
          <p:cNvPr id="1390" name="Google Shape;1390;p88"/>
          <p:cNvSpPr/>
          <p:nvPr/>
        </p:nvSpPr>
        <p:spPr>
          <a:xfrm>
            <a:off x="4980613" y="26182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Name server (BIND 9) </a:t>
            </a:r>
            <a:endParaRPr sz="1200">
              <a:solidFill>
                <a:srgbClr val="28273D"/>
              </a:solidFill>
            </a:endParaRPr>
          </a:p>
        </p:txBody>
      </p:sp>
      <p:sp>
        <p:nvSpPr>
          <p:cNvPr id="1391" name="Google Shape;1391;p88"/>
          <p:cNvSpPr/>
          <p:nvPr/>
        </p:nvSpPr>
        <p:spPr>
          <a:xfrm>
            <a:off x="7227013" y="38488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MDA (Dovecot)</a:t>
            </a:r>
            <a:endParaRPr sz="1200">
              <a:solidFill>
                <a:srgbClr val="28273D"/>
              </a:solidFill>
            </a:endParaRPr>
          </a:p>
        </p:txBody>
      </p:sp>
      <p:sp>
        <p:nvSpPr>
          <p:cNvPr id="1392" name="Google Shape;1392;p88"/>
          <p:cNvSpPr/>
          <p:nvPr/>
        </p:nvSpPr>
        <p:spPr>
          <a:xfrm>
            <a:off x="7227013" y="32335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MTA (Postfix)</a:t>
            </a:r>
            <a:endParaRPr sz="1200">
              <a:solidFill>
                <a:srgbClr val="28273D"/>
              </a:solidFill>
            </a:endParaRPr>
          </a:p>
        </p:txBody>
      </p:sp>
      <p:sp>
        <p:nvSpPr>
          <p:cNvPr id="1393" name="Google Shape;1393;p88"/>
          <p:cNvSpPr txBox="1"/>
          <p:nvPr/>
        </p:nvSpPr>
        <p:spPr>
          <a:xfrm>
            <a:off x="561124" y="4464175"/>
            <a:ext cx="12519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example.com mail server</a:t>
            </a:r>
            <a:endParaRPr sz="1200">
              <a:solidFill>
                <a:schemeClr val="dk2"/>
              </a:solidFill>
            </a:endParaRPr>
          </a:p>
          <a:p>
            <a:pPr indent="0" lvl="0" marL="0" rtl="0" algn="ctr">
              <a:spcBef>
                <a:spcPts val="0"/>
              </a:spcBef>
              <a:spcAft>
                <a:spcPts val="0"/>
              </a:spcAft>
              <a:buNone/>
            </a:pPr>
            <a:r>
              <a:rPr lang="en" sz="1200">
                <a:solidFill>
                  <a:schemeClr val="dk2"/>
                </a:solidFill>
              </a:rPr>
              <a:t>192.168.1.3</a:t>
            </a:r>
            <a:endParaRPr sz="1200">
              <a:solidFill>
                <a:schemeClr val="dk2"/>
              </a:solidFill>
            </a:endParaRPr>
          </a:p>
        </p:txBody>
      </p:sp>
      <p:sp>
        <p:nvSpPr>
          <p:cNvPr id="1394" name="Google Shape;1394;p88"/>
          <p:cNvSpPr txBox="1"/>
          <p:nvPr/>
        </p:nvSpPr>
        <p:spPr>
          <a:xfrm>
            <a:off x="2798974" y="4464175"/>
            <a:ext cx="12519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Earth gateway</a:t>
            </a:r>
            <a:endParaRPr sz="1200">
              <a:solidFill>
                <a:schemeClr val="dk2"/>
              </a:solidFill>
            </a:endParaRPr>
          </a:p>
          <a:p>
            <a:pPr indent="0" lvl="0" marL="0" rtl="0" algn="ctr">
              <a:spcBef>
                <a:spcPts val="0"/>
              </a:spcBef>
              <a:spcAft>
                <a:spcPts val="0"/>
              </a:spcAft>
              <a:buNone/>
            </a:pPr>
            <a:r>
              <a:rPr lang="en" sz="1200">
                <a:solidFill>
                  <a:schemeClr val="dk2"/>
                </a:solidFill>
              </a:rPr>
              <a:t>192.168.1.4</a:t>
            </a:r>
            <a:br>
              <a:rPr lang="en" sz="1200">
                <a:solidFill>
                  <a:schemeClr val="dk2"/>
                </a:solidFill>
              </a:rPr>
            </a:br>
            <a:r>
              <a:rPr lang="en" sz="1200">
                <a:solidFill>
                  <a:schemeClr val="dk2"/>
                </a:solidFill>
              </a:rPr>
              <a:t>ipn:4</a:t>
            </a:r>
            <a:endParaRPr sz="1200">
              <a:solidFill>
                <a:schemeClr val="dk2"/>
              </a:solidFill>
            </a:endParaRPr>
          </a:p>
        </p:txBody>
      </p:sp>
      <p:sp>
        <p:nvSpPr>
          <p:cNvPr id="1395" name="Google Shape;1395;p88"/>
          <p:cNvSpPr txBox="1"/>
          <p:nvPr/>
        </p:nvSpPr>
        <p:spPr>
          <a:xfrm>
            <a:off x="4980613" y="4464175"/>
            <a:ext cx="12519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Mars gateway</a:t>
            </a:r>
            <a:br>
              <a:rPr lang="en" sz="1200">
                <a:solidFill>
                  <a:schemeClr val="dk2"/>
                </a:solidFill>
              </a:rPr>
            </a:br>
            <a:r>
              <a:rPr lang="en" sz="1200">
                <a:solidFill>
                  <a:schemeClr val="dk2"/>
                </a:solidFill>
              </a:rPr>
              <a:t>192.168.1.5</a:t>
            </a:r>
            <a:br>
              <a:rPr lang="en" sz="1200">
                <a:solidFill>
                  <a:schemeClr val="dk2"/>
                </a:solidFill>
              </a:rPr>
            </a:br>
            <a:r>
              <a:rPr lang="en" sz="1200">
                <a:solidFill>
                  <a:schemeClr val="dk2"/>
                </a:solidFill>
              </a:rPr>
              <a:t>ipn:5</a:t>
            </a:r>
            <a:endParaRPr sz="1200">
              <a:solidFill>
                <a:schemeClr val="dk2"/>
              </a:solidFill>
            </a:endParaRPr>
          </a:p>
        </p:txBody>
      </p:sp>
      <p:sp>
        <p:nvSpPr>
          <p:cNvPr id="1396" name="Google Shape;1396;p88"/>
          <p:cNvSpPr txBox="1"/>
          <p:nvPr/>
        </p:nvSpPr>
        <p:spPr>
          <a:xfrm>
            <a:off x="7227013" y="4464175"/>
            <a:ext cx="12519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example.mars mail server</a:t>
            </a:r>
            <a:br>
              <a:rPr lang="en" sz="1200">
                <a:solidFill>
                  <a:schemeClr val="dk2"/>
                </a:solidFill>
              </a:rPr>
            </a:br>
            <a:r>
              <a:rPr lang="en" sz="1200">
                <a:solidFill>
                  <a:schemeClr val="dk2"/>
                </a:solidFill>
              </a:rPr>
              <a:t>192.168.1.6</a:t>
            </a:r>
            <a:endParaRPr sz="1200">
              <a:solidFill>
                <a:schemeClr val="dk2"/>
              </a:solidFill>
            </a:endParaRPr>
          </a:p>
        </p:txBody>
      </p:sp>
      <p:sp>
        <p:nvSpPr>
          <p:cNvPr id="1397" name="Google Shape;1397;p88"/>
          <p:cNvSpPr txBox="1"/>
          <p:nvPr/>
        </p:nvSpPr>
        <p:spPr>
          <a:xfrm>
            <a:off x="561113" y="2618275"/>
            <a:ext cx="12519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rpi503</a:t>
            </a:r>
            <a:endParaRPr sz="1200">
              <a:solidFill>
                <a:schemeClr val="dk2"/>
              </a:solidFill>
            </a:endParaRPr>
          </a:p>
        </p:txBody>
      </p:sp>
      <p:sp>
        <p:nvSpPr>
          <p:cNvPr id="1398" name="Google Shape;1398;p88"/>
          <p:cNvSpPr txBox="1"/>
          <p:nvPr/>
        </p:nvSpPr>
        <p:spPr>
          <a:xfrm>
            <a:off x="2798963" y="2002975"/>
            <a:ext cx="12519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rpi504</a:t>
            </a:r>
            <a:endParaRPr sz="1200">
              <a:solidFill>
                <a:schemeClr val="dk2"/>
              </a:solidFill>
            </a:endParaRPr>
          </a:p>
        </p:txBody>
      </p:sp>
      <p:sp>
        <p:nvSpPr>
          <p:cNvPr id="1399" name="Google Shape;1399;p88"/>
          <p:cNvSpPr txBox="1"/>
          <p:nvPr/>
        </p:nvSpPr>
        <p:spPr>
          <a:xfrm>
            <a:off x="4980613" y="2002975"/>
            <a:ext cx="12519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rpi505</a:t>
            </a:r>
            <a:endParaRPr sz="1200">
              <a:solidFill>
                <a:schemeClr val="dk2"/>
              </a:solidFill>
            </a:endParaRPr>
          </a:p>
        </p:txBody>
      </p:sp>
      <p:sp>
        <p:nvSpPr>
          <p:cNvPr id="1400" name="Google Shape;1400;p88"/>
          <p:cNvSpPr txBox="1"/>
          <p:nvPr/>
        </p:nvSpPr>
        <p:spPr>
          <a:xfrm>
            <a:off x="7227013" y="2618275"/>
            <a:ext cx="1251900" cy="61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rpi506</a:t>
            </a:r>
            <a:endParaRPr sz="1200">
              <a:solidFill>
                <a:schemeClr val="dk2"/>
              </a:solidFill>
            </a:endParaRPr>
          </a:p>
        </p:txBody>
      </p:sp>
      <p:cxnSp>
        <p:nvCxnSpPr>
          <p:cNvPr id="1401" name="Google Shape;1401;p88"/>
          <p:cNvCxnSpPr/>
          <p:nvPr/>
        </p:nvCxnSpPr>
        <p:spPr>
          <a:xfrm>
            <a:off x="484925" y="1854525"/>
            <a:ext cx="3650700" cy="0"/>
          </a:xfrm>
          <a:prstGeom prst="straightConnector1">
            <a:avLst/>
          </a:prstGeom>
          <a:noFill/>
          <a:ln cap="flat" cmpd="sng" w="9525">
            <a:solidFill>
              <a:srgbClr val="575279"/>
            </a:solidFill>
            <a:prstDash val="solid"/>
            <a:round/>
            <a:headEnd len="med" w="med" type="none"/>
            <a:tailEnd len="med" w="med" type="none"/>
          </a:ln>
        </p:spPr>
      </p:cxnSp>
      <p:cxnSp>
        <p:nvCxnSpPr>
          <p:cNvPr id="1402" name="Google Shape;1402;p88"/>
          <p:cNvCxnSpPr/>
          <p:nvPr/>
        </p:nvCxnSpPr>
        <p:spPr>
          <a:xfrm rot="10800000">
            <a:off x="4135625" y="1854525"/>
            <a:ext cx="0" cy="97500"/>
          </a:xfrm>
          <a:prstGeom prst="straightConnector1">
            <a:avLst/>
          </a:prstGeom>
          <a:noFill/>
          <a:ln cap="flat" cmpd="sng" w="9525">
            <a:solidFill>
              <a:srgbClr val="575279"/>
            </a:solidFill>
            <a:prstDash val="solid"/>
            <a:round/>
            <a:headEnd len="med" w="med" type="none"/>
            <a:tailEnd len="med" w="med" type="none"/>
          </a:ln>
        </p:spPr>
      </p:cxnSp>
      <p:sp>
        <p:nvSpPr>
          <p:cNvPr id="1403" name="Google Shape;1403;p88"/>
          <p:cNvSpPr txBox="1"/>
          <p:nvPr/>
        </p:nvSpPr>
        <p:spPr>
          <a:xfrm>
            <a:off x="1745375" y="1525725"/>
            <a:ext cx="11298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Earth</a:t>
            </a:r>
            <a:endParaRPr sz="1200">
              <a:solidFill>
                <a:schemeClr val="dk2"/>
              </a:solidFill>
            </a:endParaRPr>
          </a:p>
        </p:txBody>
      </p:sp>
      <p:cxnSp>
        <p:nvCxnSpPr>
          <p:cNvPr id="1404" name="Google Shape;1404;p88"/>
          <p:cNvCxnSpPr/>
          <p:nvPr/>
        </p:nvCxnSpPr>
        <p:spPr>
          <a:xfrm rot="10800000">
            <a:off x="484925" y="1854525"/>
            <a:ext cx="0" cy="97500"/>
          </a:xfrm>
          <a:prstGeom prst="straightConnector1">
            <a:avLst/>
          </a:prstGeom>
          <a:noFill/>
          <a:ln cap="flat" cmpd="sng" w="9525">
            <a:solidFill>
              <a:srgbClr val="575279"/>
            </a:solidFill>
            <a:prstDash val="solid"/>
            <a:round/>
            <a:headEnd len="med" w="med" type="none"/>
            <a:tailEnd len="med" w="med" type="none"/>
          </a:ln>
        </p:spPr>
      </p:cxnSp>
      <p:cxnSp>
        <p:nvCxnSpPr>
          <p:cNvPr id="1405" name="Google Shape;1405;p88"/>
          <p:cNvCxnSpPr/>
          <p:nvPr/>
        </p:nvCxnSpPr>
        <p:spPr>
          <a:xfrm>
            <a:off x="4904425" y="1854525"/>
            <a:ext cx="3650700" cy="0"/>
          </a:xfrm>
          <a:prstGeom prst="straightConnector1">
            <a:avLst/>
          </a:prstGeom>
          <a:noFill/>
          <a:ln cap="flat" cmpd="sng" w="9525">
            <a:solidFill>
              <a:srgbClr val="575279"/>
            </a:solidFill>
            <a:prstDash val="solid"/>
            <a:round/>
            <a:headEnd len="med" w="med" type="none"/>
            <a:tailEnd len="med" w="med" type="none"/>
          </a:ln>
        </p:spPr>
      </p:cxnSp>
      <p:cxnSp>
        <p:nvCxnSpPr>
          <p:cNvPr id="1406" name="Google Shape;1406;p88"/>
          <p:cNvCxnSpPr/>
          <p:nvPr/>
        </p:nvCxnSpPr>
        <p:spPr>
          <a:xfrm rot="10800000">
            <a:off x="8555125" y="1854525"/>
            <a:ext cx="0" cy="97500"/>
          </a:xfrm>
          <a:prstGeom prst="straightConnector1">
            <a:avLst/>
          </a:prstGeom>
          <a:noFill/>
          <a:ln cap="flat" cmpd="sng" w="9525">
            <a:solidFill>
              <a:srgbClr val="575279"/>
            </a:solidFill>
            <a:prstDash val="solid"/>
            <a:round/>
            <a:headEnd len="med" w="med" type="none"/>
            <a:tailEnd len="med" w="med" type="none"/>
          </a:ln>
        </p:spPr>
      </p:cxnSp>
      <p:sp>
        <p:nvSpPr>
          <p:cNvPr id="1407" name="Google Shape;1407;p88"/>
          <p:cNvSpPr txBox="1"/>
          <p:nvPr/>
        </p:nvSpPr>
        <p:spPr>
          <a:xfrm>
            <a:off x="6468775" y="1525725"/>
            <a:ext cx="522000" cy="32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2"/>
                </a:solidFill>
              </a:rPr>
              <a:t>Mars</a:t>
            </a:r>
            <a:endParaRPr sz="1200">
              <a:solidFill>
                <a:schemeClr val="dk2"/>
              </a:solidFill>
            </a:endParaRPr>
          </a:p>
        </p:txBody>
      </p:sp>
      <p:cxnSp>
        <p:nvCxnSpPr>
          <p:cNvPr id="1408" name="Google Shape;1408;p88"/>
          <p:cNvCxnSpPr/>
          <p:nvPr/>
        </p:nvCxnSpPr>
        <p:spPr>
          <a:xfrm rot="10800000">
            <a:off x="4904425" y="1854525"/>
            <a:ext cx="0" cy="97500"/>
          </a:xfrm>
          <a:prstGeom prst="straightConnector1">
            <a:avLst/>
          </a:prstGeom>
          <a:noFill/>
          <a:ln cap="flat" cmpd="sng" w="9525">
            <a:solidFill>
              <a:srgbClr val="575279"/>
            </a:solidFill>
            <a:prstDash val="solid"/>
            <a:round/>
            <a:headEnd len="med" w="med" type="none"/>
            <a:tailEnd len="med" w="med" type="none"/>
          </a:ln>
        </p:spPr>
      </p:cxnSp>
      <p:sp>
        <p:nvSpPr>
          <p:cNvPr id="1409" name="Google Shape;1409;p88"/>
          <p:cNvSpPr txBox="1"/>
          <p:nvPr/>
        </p:nvSpPr>
        <p:spPr>
          <a:xfrm>
            <a:off x="7800600" y="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Antonio Ortega</a:t>
            </a:r>
            <a:endParaRPr sz="900">
              <a:solidFill>
                <a:schemeClr val="dk1"/>
              </a:solidFill>
              <a:latin typeface="Comfortaa"/>
              <a:ea typeface="Comfortaa"/>
              <a:cs typeface="Comfortaa"/>
              <a:sym typeface="Comforta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89"/>
          <p:cNvSpPr txBox="1"/>
          <p:nvPr>
            <p:ph type="title"/>
          </p:nvPr>
        </p:nvSpPr>
        <p:spPr>
          <a:xfrm>
            <a:off x="2366100" y="433800"/>
            <a:ext cx="4411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Future Work / Roadmap</a:t>
            </a:r>
            <a:endParaRPr/>
          </a:p>
        </p:txBody>
      </p:sp>
      <p:sp>
        <p:nvSpPr>
          <p:cNvPr id="1415" name="Google Shape;1415;p89"/>
          <p:cNvSpPr txBox="1"/>
          <p:nvPr/>
        </p:nvSpPr>
        <p:spPr>
          <a:xfrm>
            <a:off x="505650" y="3221338"/>
            <a:ext cx="1515900" cy="10431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latin typeface="Comfortaa"/>
                <a:ea typeface="Comfortaa"/>
                <a:cs typeface="Comfortaa"/>
                <a:sym typeface="Comfortaa"/>
              </a:rPr>
              <a:t>Begin development</a:t>
            </a:r>
            <a:br>
              <a:rPr lang="en" sz="1000">
                <a:solidFill>
                  <a:srgbClr val="28273D"/>
                </a:solidFill>
                <a:latin typeface="Comfortaa"/>
                <a:ea typeface="Comfortaa"/>
                <a:cs typeface="Comfortaa"/>
                <a:sym typeface="Comfortaa"/>
              </a:rPr>
            </a:br>
            <a:r>
              <a:rPr lang="en" sz="1000">
                <a:solidFill>
                  <a:srgbClr val="28273D"/>
                </a:solidFill>
                <a:latin typeface="Comfortaa"/>
                <a:ea typeface="Comfortaa"/>
                <a:cs typeface="Comfortaa"/>
                <a:sym typeface="Comfortaa"/>
              </a:rPr>
              <a:t>(Split into teams focused on mailing and on DNS)</a:t>
            </a:r>
            <a:endParaRPr sz="1000">
              <a:solidFill>
                <a:srgbClr val="28273D"/>
              </a:solidFill>
              <a:latin typeface="Comfortaa"/>
              <a:ea typeface="Comfortaa"/>
              <a:cs typeface="Comfortaa"/>
              <a:sym typeface="Comfortaa"/>
            </a:endParaRPr>
          </a:p>
        </p:txBody>
      </p:sp>
      <p:sp>
        <p:nvSpPr>
          <p:cNvPr id="1416" name="Google Shape;1416;p89"/>
          <p:cNvSpPr/>
          <p:nvPr/>
        </p:nvSpPr>
        <p:spPr>
          <a:xfrm>
            <a:off x="680700" y="1933713"/>
            <a:ext cx="1165800" cy="11658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latin typeface="Comfortaa"/>
                <a:ea typeface="Comfortaa"/>
                <a:cs typeface="Comfortaa"/>
                <a:sym typeface="Comfortaa"/>
              </a:rPr>
              <a:t>Feb</a:t>
            </a:r>
            <a:endParaRPr>
              <a:solidFill>
                <a:srgbClr val="28273D"/>
              </a:solidFill>
              <a:latin typeface="Comfortaa"/>
              <a:ea typeface="Comfortaa"/>
              <a:cs typeface="Comfortaa"/>
              <a:sym typeface="Comfortaa"/>
            </a:endParaRPr>
          </a:p>
        </p:txBody>
      </p:sp>
      <p:sp>
        <p:nvSpPr>
          <p:cNvPr id="1417" name="Google Shape;1417;p89"/>
          <p:cNvSpPr/>
          <p:nvPr/>
        </p:nvSpPr>
        <p:spPr>
          <a:xfrm>
            <a:off x="2886300" y="1933713"/>
            <a:ext cx="1165800" cy="11658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latin typeface="Comfortaa"/>
                <a:ea typeface="Comfortaa"/>
                <a:cs typeface="Comfortaa"/>
                <a:sym typeface="Comfortaa"/>
              </a:rPr>
              <a:t>Mar</a:t>
            </a:r>
            <a:endParaRPr>
              <a:solidFill>
                <a:srgbClr val="28273D"/>
              </a:solidFill>
              <a:latin typeface="Comfortaa"/>
              <a:ea typeface="Comfortaa"/>
              <a:cs typeface="Comfortaa"/>
              <a:sym typeface="Comfortaa"/>
            </a:endParaRPr>
          </a:p>
        </p:txBody>
      </p:sp>
      <p:sp>
        <p:nvSpPr>
          <p:cNvPr id="1418" name="Google Shape;1418;p89"/>
          <p:cNvSpPr/>
          <p:nvPr/>
        </p:nvSpPr>
        <p:spPr>
          <a:xfrm>
            <a:off x="5091900" y="1933713"/>
            <a:ext cx="1165800" cy="11658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latin typeface="Comfortaa"/>
                <a:ea typeface="Comfortaa"/>
                <a:cs typeface="Comfortaa"/>
                <a:sym typeface="Comfortaa"/>
              </a:rPr>
              <a:t>Apr</a:t>
            </a:r>
            <a:endParaRPr>
              <a:solidFill>
                <a:srgbClr val="28273D"/>
              </a:solidFill>
              <a:latin typeface="Comfortaa"/>
              <a:ea typeface="Comfortaa"/>
              <a:cs typeface="Comfortaa"/>
              <a:sym typeface="Comfortaa"/>
            </a:endParaRPr>
          </a:p>
        </p:txBody>
      </p:sp>
      <p:sp>
        <p:nvSpPr>
          <p:cNvPr id="1419" name="Google Shape;1419;p89"/>
          <p:cNvSpPr/>
          <p:nvPr/>
        </p:nvSpPr>
        <p:spPr>
          <a:xfrm>
            <a:off x="7297500" y="1933713"/>
            <a:ext cx="1165800" cy="11658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latin typeface="Comfortaa"/>
                <a:ea typeface="Comfortaa"/>
                <a:cs typeface="Comfortaa"/>
                <a:sym typeface="Comfortaa"/>
              </a:rPr>
              <a:t>May</a:t>
            </a:r>
            <a:endParaRPr>
              <a:solidFill>
                <a:srgbClr val="28273D"/>
              </a:solidFill>
              <a:latin typeface="Comfortaa"/>
              <a:ea typeface="Comfortaa"/>
              <a:cs typeface="Comfortaa"/>
              <a:sym typeface="Comfortaa"/>
            </a:endParaRPr>
          </a:p>
        </p:txBody>
      </p:sp>
      <p:cxnSp>
        <p:nvCxnSpPr>
          <p:cNvPr id="1420" name="Google Shape;1420;p89"/>
          <p:cNvCxnSpPr>
            <a:stCxn id="1416" idx="6"/>
            <a:endCxn id="1417" idx="2"/>
          </p:cNvCxnSpPr>
          <p:nvPr/>
        </p:nvCxnSpPr>
        <p:spPr>
          <a:xfrm>
            <a:off x="1846500" y="2516613"/>
            <a:ext cx="1039800" cy="0"/>
          </a:xfrm>
          <a:prstGeom prst="straightConnector1">
            <a:avLst/>
          </a:prstGeom>
          <a:noFill/>
          <a:ln cap="flat" cmpd="sng" w="9525">
            <a:solidFill>
              <a:srgbClr val="575279"/>
            </a:solidFill>
            <a:prstDash val="solid"/>
            <a:round/>
            <a:headEnd len="med" w="med" type="none"/>
            <a:tailEnd len="med" w="med" type="none"/>
          </a:ln>
        </p:spPr>
      </p:cxnSp>
      <p:cxnSp>
        <p:nvCxnSpPr>
          <p:cNvPr id="1421" name="Google Shape;1421;p89"/>
          <p:cNvCxnSpPr>
            <a:stCxn id="1417" idx="6"/>
            <a:endCxn id="1418" idx="2"/>
          </p:cNvCxnSpPr>
          <p:nvPr/>
        </p:nvCxnSpPr>
        <p:spPr>
          <a:xfrm>
            <a:off x="4052100" y="2516613"/>
            <a:ext cx="1039800" cy="0"/>
          </a:xfrm>
          <a:prstGeom prst="straightConnector1">
            <a:avLst/>
          </a:prstGeom>
          <a:noFill/>
          <a:ln cap="flat" cmpd="sng" w="9525">
            <a:solidFill>
              <a:srgbClr val="575279"/>
            </a:solidFill>
            <a:prstDash val="solid"/>
            <a:round/>
            <a:headEnd len="med" w="med" type="none"/>
            <a:tailEnd len="med" w="med" type="none"/>
          </a:ln>
        </p:spPr>
      </p:cxnSp>
      <p:cxnSp>
        <p:nvCxnSpPr>
          <p:cNvPr id="1422" name="Google Shape;1422;p89"/>
          <p:cNvCxnSpPr>
            <a:stCxn id="1418" idx="6"/>
            <a:endCxn id="1419" idx="2"/>
          </p:cNvCxnSpPr>
          <p:nvPr/>
        </p:nvCxnSpPr>
        <p:spPr>
          <a:xfrm>
            <a:off x="6257700" y="2516613"/>
            <a:ext cx="1039800" cy="0"/>
          </a:xfrm>
          <a:prstGeom prst="straightConnector1">
            <a:avLst/>
          </a:prstGeom>
          <a:noFill/>
          <a:ln cap="flat" cmpd="sng" w="9525">
            <a:solidFill>
              <a:srgbClr val="575279"/>
            </a:solidFill>
            <a:prstDash val="solid"/>
            <a:round/>
            <a:headEnd len="med" w="med" type="none"/>
            <a:tailEnd len="med" w="med" type="none"/>
          </a:ln>
        </p:spPr>
      </p:cxnSp>
      <p:sp>
        <p:nvSpPr>
          <p:cNvPr id="1423" name="Google Shape;1423;p89"/>
          <p:cNvSpPr txBox="1"/>
          <p:nvPr/>
        </p:nvSpPr>
        <p:spPr>
          <a:xfrm>
            <a:off x="2711250" y="3221338"/>
            <a:ext cx="1515900" cy="10431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latin typeface="Comfortaa"/>
                <a:ea typeface="Comfortaa"/>
                <a:cs typeface="Comfortaa"/>
                <a:sym typeface="Comfortaa"/>
              </a:rPr>
              <a:t>Iterate on testing and development, begin implementing more advanced features</a:t>
            </a:r>
            <a:endParaRPr sz="1000">
              <a:solidFill>
                <a:srgbClr val="28273D"/>
              </a:solidFill>
              <a:latin typeface="Comfortaa"/>
              <a:ea typeface="Comfortaa"/>
              <a:cs typeface="Comfortaa"/>
              <a:sym typeface="Comfortaa"/>
            </a:endParaRPr>
          </a:p>
        </p:txBody>
      </p:sp>
      <p:sp>
        <p:nvSpPr>
          <p:cNvPr id="1424" name="Google Shape;1424;p89"/>
          <p:cNvSpPr txBox="1"/>
          <p:nvPr/>
        </p:nvSpPr>
        <p:spPr>
          <a:xfrm>
            <a:off x="4916850" y="3221338"/>
            <a:ext cx="1515900" cy="10431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latin typeface="Comfortaa"/>
                <a:ea typeface="Comfortaa"/>
                <a:cs typeface="Comfortaa"/>
                <a:sym typeface="Comfortaa"/>
              </a:rPr>
              <a:t>Stress testing and further refinement; prepare required documentation</a:t>
            </a:r>
            <a:endParaRPr sz="1000">
              <a:solidFill>
                <a:srgbClr val="28273D"/>
              </a:solidFill>
              <a:latin typeface="Comfortaa"/>
              <a:ea typeface="Comfortaa"/>
              <a:cs typeface="Comfortaa"/>
              <a:sym typeface="Comfortaa"/>
            </a:endParaRPr>
          </a:p>
        </p:txBody>
      </p:sp>
      <p:sp>
        <p:nvSpPr>
          <p:cNvPr id="1425" name="Google Shape;1425;p89"/>
          <p:cNvSpPr txBox="1"/>
          <p:nvPr/>
        </p:nvSpPr>
        <p:spPr>
          <a:xfrm>
            <a:off x="7122450" y="3221338"/>
            <a:ext cx="1515900" cy="10431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latin typeface="Comfortaa"/>
                <a:ea typeface="Comfortaa"/>
                <a:cs typeface="Comfortaa"/>
                <a:sym typeface="Comfortaa"/>
              </a:rPr>
              <a:t>Finalize documentation; prepare for design expo</a:t>
            </a:r>
            <a:endParaRPr sz="1000">
              <a:solidFill>
                <a:srgbClr val="28273D"/>
              </a:solidFill>
              <a:latin typeface="Comfortaa"/>
              <a:ea typeface="Comfortaa"/>
              <a:cs typeface="Comfortaa"/>
              <a:sym typeface="Comfortaa"/>
            </a:endParaRPr>
          </a:p>
        </p:txBody>
      </p:sp>
      <p:sp>
        <p:nvSpPr>
          <p:cNvPr id="1426" name="Google Shape;1426;p89"/>
          <p:cNvSpPr txBox="1"/>
          <p:nvPr/>
        </p:nvSpPr>
        <p:spPr>
          <a:xfrm>
            <a:off x="7887950" y="4856325"/>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Brian Contreras</a:t>
            </a:r>
            <a:endParaRPr sz="900">
              <a:solidFill>
                <a:schemeClr val="dk1"/>
              </a:solidFill>
              <a:latin typeface="Comfortaa"/>
              <a:ea typeface="Comfortaa"/>
              <a:cs typeface="Comfortaa"/>
              <a:sym typeface="Comforta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90"/>
          <p:cNvSpPr txBox="1"/>
          <p:nvPr>
            <p:ph type="title"/>
          </p:nvPr>
        </p:nvSpPr>
        <p:spPr>
          <a:xfrm>
            <a:off x="311700" y="1999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Thanks For Listening</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Any Questions?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179" name="Shape 179"/>
        <p:cNvGrpSpPr/>
        <p:nvPr/>
      </p:nvGrpSpPr>
      <p:grpSpPr>
        <a:xfrm>
          <a:off x="0" y="0"/>
          <a:ext cx="0" cy="0"/>
          <a:chOff x="0" y="0"/>
          <a:chExt cx="0" cy="0"/>
        </a:xfrm>
      </p:grpSpPr>
      <p:sp>
        <p:nvSpPr>
          <p:cNvPr id="180" name="Google Shape;180;p31"/>
          <p:cNvSpPr/>
          <p:nvPr/>
        </p:nvSpPr>
        <p:spPr>
          <a:xfrm>
            <a:off x="5086225" y="2122725"/>
            <a:ext cx="2866200" cy="1567800"/>
          </a:xfrm>
          <a:prstGeom prst="rect">
            <a:avLst/>
          </a:prstGeom>
          <a:noFill/>
          <a:ln cap="flat" cmpd="sng" w="19050">
            <a:solidFill>
              <a:srgbClr val="56949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31"/>
          <p:cNvSpPr/>
          <p:nvPr/>
        </p:nvSpPr>
        <p:spPr>
          <a:xfrm>
            <a:off x="1173925" y="2122725"/>
            <a:ext cx="2866200" cy="1567800"/>
          </a:xfrm>
          <a:prstGeom prst="rect">
            <a:avLst/>
          </a:prstGeom>
          <a:noFill/>
          <a:ln cap="flat" cmpd="sng" w="19050">
            <a:solidFill>
              <a:srgbClr val="56949F"/>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Simplified Internet Mail Architecture</a:t>
            </a:r>
            <a:endParaRPr b="1">
              <a:solidFill>
                <a:srgbClr val="28273D"/>
              </a:solidFill>
              <a:latin typeface="Montserrat"/>
              <a:ea typeface="Montserrat"/>
              <a:cs typeface="Montserrat"/>
              <a:sym typeface="Montserrat"/>
            </a:endParaRPr>
          </a:p>
        </p:txBody>
      </p:sp>
      <p:sp>
        <p:nvSpPr>
          <p:cNvPr id="183" name="Google Shape;183;p31"/>
          <p:cNvSpPr/>
          <p:nvPr/>
        </p:nvSpPr>
        <p:spPr>
          <a:xfrm>
            <a:off x="2033975" y="429025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user agent (MUA)</a:t>
            </a:r>
            <a:endParaRPr sz="1200">
              <a:solidFill>
                <a:srgbClr val="28273D"/>
              </a:solidFill>
            </a:endParaRPr>
          </a:p>
        </p:txBody>
      </p:sp>
      <p:sp>
        <p:nvSpPr>
          <p:cNvPr id="184" name="Google Shape;184;p31"/>
          <p:cNvSpPr/>
          <p:nvPr/>
        </p:nvSpPr>
        <p:spPr>
          <a:xfrm>
            <a:off x="2722600" y="30117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submission agent (MSA)</a:t>
            </a:r>
            <a:endParaRPr sz="1200">
              <a:solidFill>
                <a:srgbClr val="28273D"/>
              </a:solidFill>
            </a:endParaRPr>
          </a:p>
        </p:txBody>
      </p:sp>
      <p:sp>
        <p:nvSpPr>
          <p:cNvPr id="185" name="Google Shape;185;p31"/>
          <p:cNvSpPr/>
          <p:nvPr/>
        </p:nvSpPr>
        <p:spPr>
          <a:xfrm>
            <a:off x="2722600" y="218615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transfer agent (MTA)</a:t>
            </a:r>
            <a:endParaRPr sz="1200">
              <a:solidFill>
                <a:srgbClr val="28273D"/>
              </a:solidFill>
            </a:endParaRPr>
          </a:p>
        </p:txBody>
      </p:sp>
      <p:sp>
        <p:nvSpPr>
          <p:cNvPr id="186" name="Google Shape;186;p31"/>
          <p:cNvSpPr/>
          <p:nvPr/>
        </p:nvSpPr>
        <p:spPr>
          <a:xfrm>
            <a:off x="1274800" y="30117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store (MS)</a:t>
            </a:r>
            <a:endParaRPr sz="1200">
              <a:solidFill>
                <a:srgbClr val="28273D"/>
              </a:solidFill>
            </a:endParaRPr>
          </a:p>
        </p:txBody>
      </p:sp>
      <p:sp>
        <p:nvSpPr>
          <p:cNvPr id="187" name="Google Shape;187;p31"/>
          <p:cNvSpPr/>
          <p:nvPr/>
        </p:nvSpPr>
        <p:spPr>
          <a:xfrm>
            <a:off x="1274800" y="2186163"/>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delivery agent (MDA)</a:t>
            </a:r>
            <a:endParaRPr sz="1200">
              <a:solidFill>
                <a:srgbClr val="28273D"/>
              </a:solidFill>
            </a:endParaRPr>
          </a:p>
        </p:txBody>
      </p:sp>
      <p:sp>
        <p:nvSpPr>
          <p:cNvPr id="188" name="Google Shape;188;p31"/>
          <p:cNvSpPr/>
          <p:nvPr/>
        </p:nvSpPr>
        <p:spPr>
          <a:xfrm>
            <a:off x="5852450" y="429025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user agent (MUA)</a:t>
            </a:r>
            <a:endParaRPr sz="1200">
              <a:solidFill>
                <a:srgbClr val="28273D"/>
              </a:solidFill>
            </a:endParaRPr>
          </a:p>
        </p:txBody>
      </p:sp>
      <p:sp>
        <p:nvSpPr>
          <p:cNvPr id="189" name="Google Shape;189;p31"/>
          <p:cNvSpPr/>
          <p:nvPr/>
        </p:nvSpPr>
        <p:spPr>
          <a:xfrm>
            <a:off x="6617275" y="30117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store (MS)</a:t>
            </a:r>
            <a:endParaRPr sz="1200">
              <a:solidFill>
                <a:srgbClr val="28273D"/>
              </a:solidFill>
            </a:endParaRPr>
          </a:p>
        </p:txBody>
      </p:sp>
      <p:sp>
        <p:nvSpPr>
          <p:cNvPr id="190" name="Google Shape;190;p31"/>
          <p:cNvSpPr/>
          <p:nvPr/>
        </p:nvSpPr>
        <p:spPr>
          <a:xfrm>
            <a:off x="6617275" y="2186150"/>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delivery agent (MDA)</a:t>
            </a:r>
            <a:endParaRPr sz="1200">
              <a:solidFill>
                <a:srgbClr val="28273D"/>
              </a:solidFill>
            </a:endParaRPr>
          </a:p>
        </p:txBody>
      </p:sp>
      <p:sp>
        <p:nvSpPr>
          <p:cNvPr id="191" name="Google Shape;191;p31"/>
          <p:cNvSpPr/>
          <p:nvPr/>
        </p:nvSpPr>
        <p:spPr>
          <a:xfrm>
            <a:off x="5169475" y="30117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submission agent (MSA)</a:t>
            </a:r>
            <a:endParaRPr sz="1200">
              <a:solidFill>
                <a:srgbClr val="28273D"/>
              </a:solidFill>
            </a:endParaRPr>
          </a:p>
        </p:txBody>
      </p:sp>
      <p:sp>
        <p:nvSpPr>
          <p:cNvPr id="192" name="Google Shape;192;p31"/>
          <p:cNvSpPr/>
          <p:nvPr/>
        </p:nvSpPr>
        <p:spPr>
          <a:xfrm>
            <a:off x="5169475" y="2186163"/>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28273D"/>
                </a:solidFill>
              </a:rPr>
              <a:t>Message transfer agent (MTA)</a:t>
            </a:r>
            <a:endParaRPr sz="1200">
              <a:solidFill>
                <a:srgbClr val="28273D"/>
              </a:solidFill>
            </a:endParaRPr>
          </a:p>
        </p:txBody>
      </p:sp>
      <p:cxnSp>
        <p:nvCxnSpPr>
          <p:cNvPr id="193" name="Google Shape;193;p31"/>
          <p:cNvCxnSpPr>
            <a:stCxn id="183" idx="0"/>
            <a:endCxn id="184" idx="2"/>
          </p:cNvCxnSpPr>
          <p:nvPr/>
        </p:nvCxnSpPr>
        <p:spPr>
          <a:xfrm flipH="1" rot="10800000">
            <a:off x="2659925" y="3626950"/>
            <a:ext cx="688500" cy="663300"/>
          </a:xfrm>
          <a:prstGeom prst="straightConnector1">
            <a:avLst/>
          </a:prstGeom>
          <a:noFill/>
          <a:ln cap="flat" cmpd="sng" w="9525">
            <a:solidFill>
              <a:srgbClr val="575279"/>
            </a:solidFill>
            <a:prstDash val="solid"/>
            <a:round/>
            <a:headEnd len="med" w="med" type="none"/>
            <a:tailEnd len="med" w="med" type="triangle"/>
          </a:ln>
        </p:spPr>
      </p:cxnSp>
      <p:sp>
        <p:nvSpPr>
          <p:cNvPr id="194" name="Google Shape;194;p31"/>
          <p:cNvSpPr txBox="1"/>
          <p:nvPr/>
        </p:nvSpPr>
        <p:spPr>
          <a:xfrm>
            <a:off x="1713675" y="3828900"/>
            <a:ext cx="1251900" cy="2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575279"/>
                </a:solidFill>
              </a:rPr>
              <a:t>1: </a:t>
            </a:r>
            <a:r>
              <a:rPr b="1" lang="en" sz="1100">
                <a:solidFill>
                  <a:srgbClr val="575279"/>
                </a:solidFill>
              </a:rPr>
              <a:t>Submission</a:t>
            </a:r>
            <a:endParaRPr b="1" sz="1100">
              <a:solidFill>
                <a:srgbClr val="575279"/>
              </a:solidFill>
            </a:endParaRPr>
          </a:p>
        </p:txBody>
      </p:sp>
      <p:cxnSp>
        <p:nvCxnSpPr>
          <p:cNvPr id="195" name="Google Shape;195;p31"/>
          <p:cNvCxnSpPr>
            <a:stCxn id="184" idx="0"/>
            <a:endCxn id="185" idx="2"/>
          </p:cNvCxnSpPr>
          <p:nvPr/>
        </p:nvCxnSpPr>
        <p:spPr>
          <a:xfrm rot="10800000">
            <a:off x="3348550" y="2801475"/>
            <a:ext cx="0" cy="210300"/>
          </a:xfrm>
          <a:prstGeom prst="straightConnector1">
            <a:avLst/>
          </a:prstGeom>
          <a:noFill/>
          <a:ln cap="flat" cmpd="sng" w="9525">
            <a:solidFill>
              <a:srgbClr val="575279"/>
            </a:solidFill>
            <a:prstDash val="solid"/>
            <a:round/>
            <a:headEnd len="med" w="med" type="none"/>
            <a:tailEnd len="med" w="med" type="triangle"/>
          </a:ln>
        </p:spPr>
      </p:cxnSp>
      <p:cxnSp>
        <p:nvCxnSpPr>
          <p:cNvPr id="196" name="Google Shape;196;p31"/>
          <p:cNvCxnSpPr>
            <a:stCxn id="185" idx="3"/>
            <a:endCxn id="192" idx="1"/>
          </p:cNvCxnSpPr>
          <p:nvPr/>
        </p:nvCxnSpPr>
        <p:spPr>
          <a:xfrm>
            <a:off x="3974500" y="2493800"/>
            <a:ext cx="1194900" cy="0"/>
          </a:xfrm>
          <a:prstGeom prst="straightConnector1">
            <a:avLst/>
          </a:prstGeom>
          <a:noFill/>
          <a:ln cap="flat" cmpd="sng" w="9525">
            <a:solidFill>
              <a:srgbClr val="575279"/>
            </a:solidFill>
            <a:prstDash val="solid"/>
            <a:round/>
            <a:headEnd len="med" w="med" type="none"/>
            <a:tailEnd len="med" w="med" type="triangle"/>
          </a:ln>
        </p:spPr>
      </p:cxnSp>
      <p:sp>
        <p:nvSpPr>
          <p:cNvPr id="197" name="Google Shape;197;p31"/>
          <p:cNvSpPr txBox="1"/>
          <p:nvPr/>
        </p:nvSpPr>
        <p:spPr>
          <a:xfrm>
            <a:off x="4106252" y="2234291"/>
            <a:ext cx="931500" cy="2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575279"/>
                </a:solidFill>
              </a:rPr>
              <a:t>2: Relay</a:t>
            </a:r>
            <a:endParaRPr b="1" sz="1100">
              <a:solidFill>
                <a:srgbClr val="575279"/>
              </a:solidFill>
            </a:endParaRPr>
          </a:p>
        </p:txBody>
      </p:sp>
      <p:cxnSp>
        <p:nvCxnSpPr>
          <p:cNvPr id="198" name="Google Shape;198;p31"/>
          <p:cNvCxnSpPr>
            <a:stCxn id="192" idx="3"/>
            <a:endCxn id="190" idx="1"/>
          </p:cNvCxnSpPr>
          <p:nvPr/>
        </p:nvCxnSpPr>
        <p:spPr>
          <a:xfrm>
            <a:off x="6421375" y="2493813"/>
            <a:ext cx="195900" cy="0"/>
          </a:xfrm>
          <a:prstGeom prst="straightConnector1">
            <a:avLst/>
          </a:prstGeom>
          <a:noFill/>
          <a:ln cap="flat" cmpd="sng" w="9525">
            <a:solidFill>
              <a:srgbClr val="575279"/>
            </a:solidFill>
            <a:prstDash val="solid"/>
            <a:round/>
            <a:headEnd len="med" w="med" type="none"/>
            <a:tailEnd len="med" w="med" type="triangle"/>
          </a:ln>
        </p:spPr>
      </p:cxnSp>
      <p:cxnSp>
        <p:nvCxnSpPr>
          <p:cNvPr id="199" name="Google Shape;199;p31"/>
          <p:cNvCxnSpPr>
            <a:stCxn id="190" idx="2"/>
            <a:endCxn id="189" idx="0"/>
          </p:cNvCxnSpPr>
          <p:nvPr/>
        </p:nvCxnSpPr>
        <p:spPr>
          <a:xfrm>
            <a:off x="7243225" y="2801450"/>
            <a:ext cx="0" cy="210300"/>
          </a:xfrm>
          <a:prstGeom prst="straightConnector1">
            <a:avLst/>
          </a:prstGeom>
          <a:noFill/>
          <a:ln cap="flat" cmpd="sng" w="9525">
            <a:solidFill>
              <a:srgbClr val="575279"/>
            </a:solidFill>
            <a:prstDash val="solid"/>
            <a:round/>
            <a:headEnd len="med" w="med" type="none"/>
            <a:tailEnd len="med" w="med" type="triangle"/>
          </a:ln>
        </p:spPr>
      </p:cxnSp>
      <p:cxnSp>
        <p:nvCxnSpPr>
          <p:cNvPr id="200" name="Google Shape;200;p31"/>
          <p:cNvCxnSpPr>
            <a:stCxn id="188" idx="0"/>
            <a:endCxn id="189" idx="2"/>
          </p:cNvCxnSpPr>
          <p:nvPr/>
        </p:nvCxnSpPr>
        <p:spPr>
          <a:xfrm flipH="1" rot="10800000">
            <a:off x="6478400" y="3626950"/>
            <a:ext cx="764700" cy="663300"/>
          </a:xfrm>
          <a:prstGeom prst="straightConnector1">
            <a:avLst/>
          </a:prstGeom>
          <a:noFill/>
          <a:ln cap="flat" cmpd="sng" w="9525">
            <a:solidFill>
              <a:srgbClr val="575279"/>
            </a:solidFill>
            <a:prstDash val="solid"/>
            <a:round/>
            <a:headEnd len="med" w="med" type="none"/>
            <a:tailEnd len="med" w="med" type="triangle"/>
          </a:ln>
        </p:spPr>
      </p:cxnSp>
      <p:sp>
        <p:nvSpPr>
          <p:cNvPr id="201" name="Google Shape;201;p31"/>
          <p:cNvSpPr txBox="1"/>
          <p:nvPr/>
        </p:nvSpPr>
        <p:spPr>
          <a:xfrm>
            <a:off x="2141264" y="1857466"/>
            <a:ext cx="931500" cy="2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Sender</a:t>
            </a:r>
            <a:endParaRPr sz="1100">
              <a:solidFill>
                <a:srgbClr val="575279"/>
              </a:solidFill>
            </a:endParaRPr>
          </a:p>
        </p:txBody>
      </p:sp>
      <p:sp>
        <p:nvSpPr>
          <p:cNvPr id="202" name="Google Shape;202;p31"/>
          <p:cNvSpPr txBox="1"/>
          <p:nvPr/>
        </p:nvSpPr>
        <p:spPr>
          <a:xfrm>
            <a:off x="6053589" y="1860491"/>
            <a:ext cx="931500" cy="2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75279"/>
                </a:solidFill>
              </a:rPr>
              <a:t>Recipient</a:t>
            </a:r>
            <a:endParaRPr sz="1100">
              <a:solidFill>
                <a:srgbClr val="575279"/>
              </a:solidFill>
            </a:endParaRPr>
          </a:p>
        </p:txBody>
      </p:sp>
      <p:sp>
        <p:nvSpPr>
          <p:cNvPr id="203" name="Google Shape;203;p31"/>
          <p:cNvSpPr txBox="1"/>
          <p:nvPr>
            <p:ph idx="1" type="body"/>
          </p:nvPr>
        </p:nvSpPr>
        <p:spPr>
          <a:xfrm>
            <a:off x="311700" y="1152475"/>
            <a:ext cx="8520600" cy="48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Email has three stages: submission, relay, and access</a:t>
            </a:r>
            <a:endParaRPr>
              <a:solidFill>
                <a:srgbClr val="575279"/>
              </a:solidFill>
              <a:latin typeface="Comfortaa"/>
              <a:ea typeface="Comfortaa"/>
              <a:cs typeface="Comfortaa"/>
              <a:sym typeface="Comfortaa"/>
            </a:endParaRPr>
          </a:p>
        </p:txBody>
      </p:sp>
      <p:sp>
        <p:nvSpPr>
          <p:cNvPr id="204" name="Google Shape;204;p31"/>
          <p:cNvSpPr txBox="1"/>
          <p:nvPr/>
        </p:nvSpPr>
        <p:spPr>
          <a:xfrm>
            <a:off x="6886364" y="3905116"/>
            <a:ext cx="931500" cy="2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575279"/>
                </a:solidFill>
              </a:rPr>
              <a:t>3: Access</a:t>
            </a:r>
            <a:endParaRPr b="1" sz="1100">
              <a:solidFill>
                <a:srgbClr val="575279"/>
              </a:solidFill>
            </a:endParaRPr>
          </a:p>
        </p:txBody>
      </p:sp>
      <p:sp>
        <p:nvSpPr>
          <p:cNvPr id="205" name="Google Shape;205;p31"/>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Adrian Flores</a:t>
            </a:r>
            <a:endParaRPr sz="900">
              <a:solidFill>
                <a:schemeClr val="dk1"/>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28273D"/>
                </a:solidFill>
                <a:latin typeface="Montserrat"/>
                <a:ea typeface="Montserrat"/>
                <a:cs typeface="Montserrat"/>
                <a:sym typeface="Montserrat"/>
              </a:rPr>
              <a:t>Example</a:t>
            </a:r>
            <a:endParaRPr b="1">
              <a:solidFill>
                <a:srgbClr val="28273D"/>
              </a:solidFill>
              <a:latin typeface="Montserrat"/>
              <a:ea typeface="Montserrat"/>
              <a:cs typeface="Montserrat"/>
              <a:sym typeface="Montserrat"/>
            </a:endParaRPr>
          </a:p>
        </p:txBody>
      </p:sp>
      <p:sp>
        <p:nvSpPr>
          <p:cNvPr id="211" name="Google Shape;211;p32"/>
          <p:cNvSpPr txBox="1"/>
          <p:nvPr>
            <p:ph idx="1" type="body"/>
          </p:nvPr>
        </p:nvSpPr>
        <p:spPr>
          <a:xfrm>
            <a:off x="5439825" y="1152475"/>
            <a:ext cx="3560100" cy="1122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Alice </a:t>
            </a:r>
            <a:r>
              <a:rPr lang="en">
                <a:solidFill>
                  <a:srgbClr val="56949F"/>
                </a:solidFill>
                <a:latin typeface="Comfortaa"/>
                <a:ea typeface="Comfortaa"/>
                <a:cs typeface="Comfortaa"/>
                <a:sym typeface="Comfortaa"/>
              </a:rPr>
              <a:t>&lt;alice@example.com&gt;</a:t>
            </a:r>
            <a:r>
              <a:rPr lang="en">
                <a:solidFill>
                  <a:srgbClr val="575279"/>
                </a:solidFill>
                <a:latin typeface="Comfortaa"/>
                <a:ea typeface="Comfortaa"/>
                <a:cs typeface="Comfortaa"/>
                <a:sym typeface="Comfortaa"/>
              </a:rPr>
              <a:t> wants to send a message to Bob</a:t>
            </a:r>
            <a:r>
              <a:rPr lang="en">
                <a:solidFill>
                  <a:srgbClr val="56949F"/>
                </a:solidFill>
                <a:latin typeface="Comfortaa"/>
                <a:ea typeface="Comfortaa"/>
                <a:cs typeface="Comfortaa"/>
                <a:sym typeface="Comfortaa"/>
              </a:rPr>
              <a:t> &lt;bob@example.org&gt;</a:t>
            </a:r>
            <a:endParaRPr>
              <a:solidFill>
                <a:srgbClr val="56949F"/>
              </a:solidFill>
              <a:latin typeface="Comfortaa"/>
              <a:ea typeface="Comfortaa"/>
              <a:cs typeface="Comfortaa"/>
              <a:sym typeface="Comfortaa"/>
            </a:endParaRPr>
          </a:p>
        </p:txBody>
      </p:sp>
      <p:pic>
        <p:nvPicPr>
          <p:cNvPr id="212" name="Google Shape;212;p32"/>
          <p:cNvPicPr preferRelativeResize="0"/>
          <p:nvPr/>
        </p:nvPicPr>
        <p:blipFill>
          <a:blip r:embed="rId3">
            <a:alphaModFix/>
          </a:blip>
          <a:stretch>
            <a:fillRect/>
          </a:stretch>
        </p:blipFill>
        <p:spPr>
          <a:xfrm>
            <a:off x="311700" y="1070650"/>
            <a:ext cx="4824699" cy="3797675"/>
          </a:xfrm>
          <a:prstGeom prst="rect">
            <a:avLst/>
          </a:prstGeom>
          <a:noFill/>
          <a:ln>
            <a:noFill/>
          </a:ln>
        </p:spPr>
      </p:pic>
      <p:sp>
        <p:nvSpPr>
          <p:cNvPr id="213" name="Google Shape;213;p32"/>
          <p:cNvSpPr/>
          <p:nvPr/>
        </p:nvSpPr>
        <p:spPr>
          <a:xfrm>
            <a:off x="6373150" y="348042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user agent (MUA)</a:t>
            </a:r>
            <a:endParaRPr sz="1200">
              <a:solidFill>
                <a:srgbClr val="28273D"/>
              </a:solidFill>
            </a:endParaRPr>
          </a:p>
        </p:txBody>
      </p:sp>
      <p:sp>
        <p:nvSpPr>
          <p:cNvPr id="214" name="Google Shape;214;p32"/>
          <p:cNvSpPr txBox="1"/>
          <p:nvPr/>
        </p:nvSpPr>
        <p:spPr>
          <a:xfrm>
            <a:off x="8132975"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Adrian Flores</a:t>
            </a:r>
            <a:endParaRPr sz="900">
              <a:solidFill>
                <a:schemeClr val="dk1"/>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DF99"/>
        </a:solidFill>
      </p:bgPr>
    </p:bg>
    <p:spTree>
      <p:nvGrpSpPr>
        <p:cNvPr id="218" name="Shape 218"/>
        <p:cNvGrpSpPr/>
        <p:nvPr/>
      </p:nvGrpSpPr>
      <p:grpSpPr>
        <a:xfrm>
          <a:off x="0" y="0"/>
          <a:ext cx="0" cy="0"/>
          <a:chOff x="0" y="0"/>
          <a:chExt cx="0" cy="0"/>
        </a:xfrm>
      </p:grpSpPr>
      <p:sp>
        <p:nvSpPr>
          <p:cNvPr id="219" name="Google Shape;219;p33"/>
          <p:cNvSpPr txBox="1"/>
          <p:nvPr>
            <p:ph idx="1" type="body"/>
          </p:nvPr>
        </p:nvSpPr>
        <p:spPr>
          <a:xfrm>
            <a:off x="311700" y="542875"/>
            <a:ext cx="8520600" cy="4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575279"/>
                </a:solidFill>
                <a:latin typeface="Comfortaa"/>
                <a:ea typeface="Comfortaa"/>
                <a:cs typeface="Comfortaa"/>
                <a:sym typeface="Comfortaa"/>
              </a:rPr>
              <a:t>Alice's client </a:t>
            </a:r>
            <a:r>
              <a:rPr b="1" lang="en">
                <a:solidFill>
                  <a:srgbClr val="575279"/>
                </a:solidFill>
                <a:latin typeface="Comfortaa"/>
                <a:ea typeface="Comfortaa"/>
                <a:cs typeface="Comfortaa"/>
                <a:sym typeface="Comfortaa"/>
              </a:rPr>
              <a:t>submits </a:t>
            </a:r>
            <a:r>
              <a:rPr lang="en">
                <a:solidFill>
                  <a:srgbClr val="575279"/>
                </a:solidFill>
                <a:latin typeface="Comfortaa"/>
                <a:ea typeface="Comfortaa"/>
                <a:cs typeface="Comfortaa"/>
                <a:sym typeface="Comfortaa"/>
              </a:rPr>
              <a:t>her message to the </a:t>
            </a:r>
            <a:r>
              <a:rPr lang="en">
                <a:solidFill>
                  <a:srgbClr val="56949F"/>
                </a:solidFill>
                <a:latin typeface="Roboto Mono"/>
                <a:ea typeface="Roboto Mono"/>
                <a:cs typeface="Roboto Mono"/>
                <a:sym typeface="Roboto Mono"/>
              </a:rPr>
              <a:t>example.com</a:t>
            </a:r>
            <a:r>
              <a:rPr lang="en">
                <a:solidFill>
                  <a:srgbClr val="575279"/>
                </a:solidFill>
                <a:latin typeface="Comfortaa"/>
                <a:ea typeface="Comfortaa"/>
                <a:cs typeface="Comfortaa"/>
                <a:sym typeface="Comfortaa"/>
              </a:rPr>
              <a:t> mail server</a:t>
            </a:r>
            <a:endParaRPr>
              <a:solidFill>
                <a:srgbClr val="575279"/>
              </a:solidFill>
              <a:latin typeface="Comfortaa"/>
              <a:ea typeface="Comfortaa"/>
              <a:cs typeface="Comfortaa"/>
              <a:sym typeface="Comfortaa"/>
            </a:endParaRPr>
          </a:p>
        </p:txBody>
      </p:sp>
      <p:sp>
        <p:nvSpPr>
          <p:cNvPr id="220" name="Google Shape;220;p33"/>
          <p:cNvSpPr/>
          <p:nvPr/>
        </p:nvSpPr>
        <p:spPr>
          <a:xfrm>
            <a:off x="1234525" y="34268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user agent (MUA)</a:t>
            </a:r>
            <a:endParaRPr sz="1200">
              <a:solidFill>
                <a:srgbClr val="28273D"/>
              </a:solidFill>
            </a:endParaRPr>
          </a:p>
        </p:txBody>
      </p:sp>
      <p:sp>
        <p:nvSpPr>
          <p:cNvPr id="221" name="Google Shape;221;p33"/>
          <p:cNvSpPr/>
          <p:nvPr/>
        </p:nvSpPr>
        <p:spPr>
          <a:xfrm>
            <a:off x="6657575" y="3426875"/>
            <a:ext cx="1251900" cy="61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Message submission agent (MSA)</a:t>
            </a:r>
            <a:endParaRPr sz="1200">
              <a:solidFill>
                <a:srgbClr val="28273D"/>
              </a:solidFill>
            </a:endParaRPr>
          </a:p>
        </p:txBody>
      </p:sp>
      <p:sp>
        <p:nvSpPr>
          <p:cNvPr id="222" name="Google Shape;222;p33"/>
          <p:cNvSpPr txBox="1"/>
          <p:nvPr/>
        </p:nvSpPr>
        <p:spPr>
          <a:xfrm>
            <a:off x="3902550" y="3604775"/>
            <a:ext cx="1338900" cy="25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75279"/>
                </a:solidFill>
              </a:rPr>
              <a:t>Submission</a:t>
            </a:r>
            <a:endParaRPr b="1">
              <a:solidFill>
                <a:srgbClr val="575279"/>
              </a:solidFill>
            </a:endParaRPr>
          </a:p>
        </p:txBody>
      </p:sp>
      <p:sp>
        <p:nvSpPr>
          <p:cNvPr id="223" name="Google Shape;223;p33"/>
          <p:cNvSpPr txBox="1"/>
          <p:nvPr>
            <p:ph idx="1" type="body"/>
          </p:nvPr>
        </p:nvSpPr>
        <p:spPr>
          <a:xfrm>
            <a:off x="437425" y="1466775"/>
            <a:ext cx="3319800" cy="1687200"/>
          </a:xfrm>
          <a:prstGeom prst="rect">
            <a:avLst/>
          </a:prstGeom>
          <a:solidFill>
            <a:srgbClr val="F2E9E1"/>
          </a:solidFill>
          <a:ln cap="flat" cmpd="sng" w="9525">
            <a:solidFill>
              <a:srgbClr val="57527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28273D"/>
                </a:solidFill>
                <a:latin typeface="Courier New"/>
                <a:ea typeface="Courier New"/>
                <a:cs typeface="Courier New"/>
                <a:sym typeface="Courier New"/>
              </a:rPr>
              <a:t>From: Alice &lt;alice@example.com&gt; </a:t>
            </a:r>
            <a:endParaRPr sz="1100">
              <a:solidFill>
                <a:srgbClr val="28273D"/>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28273D"/>
                </a:solidFill>
                <a:latin typeface="Courier New"/>
                <a:ea typeface="Courier New"/>
                <a:cs typeface="Courier New"/>
                <a:sym typeface="Courier New"/>
              </a:rPr>
              <a:t>To: Bob &lt;bob@example.org&gt; </a:t>
            </a:r>
            <a:endParaRPr sz="1100">
              <a:solidFill>
                <a:srgbClr val="28273D"/>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28273D"/>
                </a:solidFill>
                <a:latin typeface="Courier New"/>
                <a:ea typeface="Courier New"/>
                <a:cs typeface="Courier New"/>
                <a:sym typeface="Courier New"/>
              </a:rPr>
              <a:t>Subject: Saying Hello</a:t>
            </a:r>
            <a:endParaRPr sz="1100">
              <a:solidFill>
                <a:srgbClr val="28273D"/>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28273D"/>
                </a:solidFill>
                <a:latin typeface="Courier New"/>
                <a:ea typeface="Courier New"/>
                <a:cs typeface="Courier New"/>
                <a:sym typeface="Courier New"/>
              </a:rPr>
              <a:t>Date: </a:t>
            </a:r>
            <a:r>
              <a:rPr lang="en" sz="1100">
                <a:solidFill>
                  <a:srgbClr val="28273D"/>
                </a:solidFill>
                <a:latin typeface="Courier New"/>
                <a:ea typeface="Courier New"/>
                <a:cs typeface="Courier New"/>
                <a:sym typeface="Courier New"/>
              </a:rPr>
              <a:t>Tue, 26 Nov 2024 03:49:30 -0800</a:t>
            </a:r>
            <a:endParaRPr sz="1100">
              <a:solidFill>
                <a:srgbClr val="28273D"/>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28273D"/>
                </a:solidFill>
                <a:latin typeface="Courier New"/>
                <a:ea typeface="Courier New"/>
                <a:cs typeface="Courier New"/>
                <a:sym typeface="Courier New"/>
              </a:rPr>
              <a:t>Message-ID: &lt;1234@fedora&gt; </a:t>
            </a:r>
            <a:endParaRPr sz="1100">
              <a:solidFill>
                <a:srgbClr val="28273D"/>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28273D"/>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28273D"/>
                </a:solidFill>
                <a:latin typeface="Courier New"/>
                <a:ea typeface="Courier New"/>
                <a:cs typeface="Courier New"/>
                <a:sym typeface="Courier New"/>
              </a:rPr>
              <a:t>This is a message just to say hello.</a:t>
            </a:r>
            <a:endParaRPr sz="1100">
              <a:solidFill>
                <a:srgbClr val="28273D"/>
              </a:solidFill>
              <a:latin typeface="Courier New"/>
              <a:ea typeface="Courier New"/>
              <a:cs typeface="Courier New"/>
              <a:sym typeface="Courier New"/>
            </a:endParaRPr>
          </a:p>
          <a:p>
            <a:pPr indent="0" lvl="0" marL="0" rtl="0" algn="l">
              <a:spcBef>
                <a:spcPts val="0"/>
              </a:spcBef>
              <a:spcAft>
                <a:spcPts val="0"/>
              </a:spcAft>
              <a:buNone/>
            </a:pPr>
            <a:r>
              <a:rPr lang="en" sz="1100">
                <a:solidFill>
                  <a:srgbClr val="28273D"/>
                </a:solidFill>
                <a:latin typeface="Courier New"/>
                <a:ea typeface="Courier New"/>
                <a:cs typeface="Courier New"/>
                <a:sym typeface="Courier New"/>
              </a:rPr>
              <a:t>So, "Hello".</a:t>
            </a:r>
            <a:endParaRPr sz="1100">
              <a:solidFill>
                <a:srgbClr val="28273D"/>
              </a:solidFill>
              <a:latin typeface="Courier New"/>
              <a:ea typeface="Courier New"/>
              <a:cs typeface="Courier New"/>
              <a:sym typeface="Courier New"/>
            </a:endParaRPr>
          </a:p>
        </p:txBody>
      </p:sp>
      <p:cxnSp>
        <p:nvCxnSpPr>
          <p:cNvPr id="224" name="Google Shape;224;p33"/>
          <p:cNvCxnSpPr>
            <a:stCxn id="220" idx="3"/>
            <a:endCxn id="222" idx="1"/>
          </p:cNvCxnSpPr>
          <p:nvPr/>
        </p:nvCxnSpPr>
        <p:spPr>
          <a:xfrm>
            <a:off x="2486425" y="3734525"/>
            <a:ext cx="1416000" cy="0"/>
          </a:xfrm>
          <a:prstGeom prst="straightConnector1">
            <a:avLst/>
          </a:prstGeom>
          <a:noFill/>
          <a:ln cap="flat" cmpd="sng" w="9525">
            <a:solidFill>
              <a:srgbClr val="575279"/>
            </a:solidFill>
            <a:prstDash val="solid"/>
            <a:round/>
            <a:headEnd len="med" w="med" type="none"/>
            <a:tailEnd len="med" w="med" type="none"/>
          </a:ln>
        </p:spPr>
      </p:cxnSp>
      <p:cxnSp>
        <p:nvCxnSpPr>
          <p:cNvPr id="225" name="Google Shape;225;p33"/>
          <p:cNvCxnSpPr>
            <a:stCxn id="222" idx="3"/>
            <a:endCxn id="221" idx="1"/>
          </p:cNvCxnSpPr>
          <p:nvPr/>
        </p:nvCxnSpPr>
        <p:spPr>
          <a:xfrm>
            <a:off x="5241450" y="3734525"/>
            <a:ext cx="1416000" cy="0"/>
          </a:xfrm>
          <a:prstGeom prst="straightConnector1">
            <a:avLst/>
          </a:prstGeom>
          <a:noFill/>
          <a:ln cap="flat" cmpd="sng" w="9525">
            <a:solidFill>
              <a:srgbClr val="575279"/>
            </a:solidFill>
            <a:prstDash val="solid"/>
            <a:round/>
            <a:headEnd len="med" w="med" type="none"/>
            <a:tailEnd len="med" w="med" type="triangle"/>
          </a:ln>
        </p:spPr>
      </p:cxnSp>
      <p:sp>
        <p:nvSpPr>
          <p:cNvPr id="226" name="Google Shape;226;p33"/>
          <p:cNvSpPr txBox="1"/>
          <p:nvPr/>
        </p:nvSpPr>
        <p:spPr>
          <a:xfrm>
            <a:off x="6614075" y="3003575"/>
            <a:ext cx="1338900" cy="4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Remote Server</a:t>
            </a:r>
            <a:endParaRPr sz="1200">
              <a:solidFill>
                <a:srgbClr val="575279"/>
              </a:solidFill>
            </a:endParaRPr>
          </a:p>
        </p:txBody>
      </p:sp>
      <p:sp>
        <p:nvSpPr>
          <p:cNvPr id="227" name="Google Shape;227;p33"/>
          <p:cNvSpPr txBox="1"/>
          <p:nvPr/>
        </p:nvSpPr>
        <p:spPr>
          <a:xfrm>
            <a:off x="6287975" y="4042175"/>
            <a:ext cx="1991100" cy="4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example.com mail server</a:t>
            </a:r>
            <a:endParaRPr sz="1200">
              <a:solidFill>
                <a:srgbClr val="575279"/>
              </a:solidFill>
            </a:endParaRPr>
          </a:p>
        </p:txBody>
      </p:sp>
      <p:sp>
        <p:nvSpPr>
          <p:cNvPr id="228" name="Google Shape;228;p33"/>
          <p:cNvSpPr txBox="1"/>
          <p:nvPr/>
        </p:nvSpPr>
        <p:spPr>
          <a:xfrm>
            <a:off x="986575" y="4042175"/>
            <a:ext cx="1747800" cy="42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75279"/>
                </a:solidFill>
              </a:rPr>
              <a:t>Alice's mail client</a:t>
            </a:r>
            <a:endParaRPr sz="1200">
              <a:solidFill>
                <a:srgbClr val="575279"/>
              </a:solidFill>
            </a:endParaRPr>
          </a:p>
        </p:txBody>
      </p:sp>
      <p:sp>
        <p:nvSpPr>
          <p:cNvPr id="229" name="Google Shape;229;p33"/>
          <p:cNvSpPr txBox="1"/>
          <p:nvPr/>
        </p:nvSpPr>
        <p:spPr>
          <a:xfrm>
            <a:off x="8053950" y="4820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1"/>
                </a:solidFill>
                <a:latin typeface="Comfortaa"/>
                <a:ea typeface="Comfortaa"/>
                <a:cs typeface="Comfortaa"/>
                <a:sym typeface="Comfortaa"/>
              </a:rPr>
              <a:t>Adrian Flores</a:t>
            </a:r>
            <a:endParaRPr sz="900">
              <a:solidFill>
                <a:schemeClr val="dk1"/>
              </a:solidFill>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